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52"/>
  </p:notesMasterIdLst>
  <p:sldIdLst>
    <p:sldId id="256" r:id="rId2"/>
    <p:sldId id="257" r:id="rId3"/>
    <p:sldId id="258" r:id="rId4"/>
    <p:sldId id="259" r:id="rId5"/>
    <p:sldId id="275" r:id="rId6"/>
    <p:sldId id="262" r:id="rId7"/>
    <p:sldId id="271" r:id="rId8"/>
    <p:sldId id="263" r:id="rId9"/>
    <p:sldId id="264" r:id="rId10"/>
    <p:sldId id="265" r:id="rId11"/>
    <p:sldId id="276" r:id="rId12"/>
    <p:sldId id="266" r:id="rId13"/>
    <p:sldId id="267" r:id="rId14"/>
    <p:sldId id="268" r:id="rId15"/>
    <p:sldId id="269" r:id="rId16"/>
    <p:sldId id="296" r:id="rId17"/>
    <p:sldId id="297" r:id="rId18"/>
    <p:sldId id="298" r:id="rId19"/>
    <p:sldId id="299" r:id="rId20"/>
    <p:sldId id="300" r:id="rId21"/>
    <p:sldId id="301" r:id="rId22"/>
    <p:sldId id="277" r:id="rId23"/>
    <p:sldId id="278" r:id="rId24"/>
    <p:sldId id="279" r:id="rId25"/>
    <p:sldId id="280" r:id="rId26"/>
    <p:sldId id="281" r:id="rId27"/>
    <p:sldId id="282" r:id="rId28"/>
    <p:sldId id="306" r:id="rId29"/>
    <p:sldId id="307" r:id="rId30"/>
    <p:sldId id="285" r:id="rId31"/>
    <p:sldId id="310" r:id="rId32"/>
    <p:sldId id="311" r:id="rId33"/>
    <p:sldId id="312" r:id="rId34"/>
    <p:sldId id="286" r:id="rId35"/>
    <p:sldId id="287" r:id="rId36"/>
    <p:sldId id="313" r:id="rId37"/>
    <p:sldId id="288" r:id="rId38"/>
    <p:sldId id="289" r:id="rId39"/>
    <p:sldId id="272" r:id="rId40"/>
    <p:sldId id="308" r:id="rId41"/>
    <p:sldId id="309" r:id="rId42"/>
    <p:sldId id="293" r:id="rId43"/>
    <p:sldId id="302" r:id="rId44"/>
    <p:sldId id="303" r:id="rId45"/>
    <p:sldId id="314" r:id="rId46"/>
    <p:sldId id="315" r:id="rId47"/>
    <p:sldId id="304" r:id="rId48"/>
    <p:sldId id="305" r:id="rId49"/>
    <p:sldId id="273" r:id="rId50"/>
    <p:sldId id="29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97"/>
    <p:restoredTop sz="94658"/>
  </p:normalViewPr>
  <p:slideViewPr>
    <p:cSldViewPr snapToGrid="0">
      <p:cViewPr varScale="1">
        <p:scale>
          <a:sx n="110" d="100"/>
          <a:sy n="110" d="100"/>
        </p:scale>
        <p:origin x="184"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Sprint 2 Burndown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7611101686176608E-2"/>
          <c:y val="0.10903218292007846"/>
          <c:w val="0.95504355018888187"/>
          <c:h val="0.67171976334327022"/>
        </c:manualLayout>
      </c:layout>
      <c:lineChart>
        <c:grouping val="standard"/>
        <c:varyColors val="0"/>
        <c:ser>
          <c:idx val="0"/>
          <c:order val="0"/>
          <c:tx>
            <c:strRef>
              <c:f>Sheet1!$B$1</c:f>
              <c:strCache>
                <c:ptCount val="1"/>
                <c:pt idx="0">
                  <c:v>Planned Points</c:v>
                </c:pt>
              </c:strCache>
            </c:strRef>
          </c:tx>
          <c:spPr>
            <a:ln w="28575" cap="rnd">
              <a:solidFill>
                <a:schemeClr val="accent6"/>
              </a:solidFill>
              <a:round/>
            </a:ln>
            <a:effectLst/>
          </c:spPr>
          <c:marker>
            <c:symbol val="none"/>
          </c:marker>
          <c:cat>
            <c:numRef>
              <c:f>Sheet1!$A$2:$A$29</c:f>
              <c:numCache>
                <c:formatCode>m/d/yy</c:formatCode>
                <c:ptCount val="28"/>
                <c:pt idx="0">
                  <c:v>45729</c:v>
                </c:pt>
                <c:pt idx="1">
                  <c:v>45730</c:v>
                </c:pt>
                <c:pt idx="2">
                  <c:v>45731</c:v>
                </c:pt>
                <c:pt idx="3">
                  <c:v>45732</c:v>
                </c:pt>
                <c:pt idx="4">
                  <c:v>45733</c:v>
                </c:pt>
                <c:pt idx="5">
                  <c:v>45734</c:v>
                </c:pt>
                <c:pt idx="6">
                  <c:v>45735</c:v>
                </c:pt>
                <c:pt idx="7">
                  <c:v>45736</c:v>
                </c:pt>
                <c:pt idx="8">
                  <c:v>45737</c:v>
                </c:pt>
                <c:pt idx="9">
                  <c:v>45738</c:v>
                </c:pt>
                <c:pt idx="10">
                  <c:v>45739</c:v>
                </c:pt>
                <c:pt idx="11">
                  <c:v>45740</c:v>
                </c:pt>
                <c:pt idx="12">
                  <c:v>45741</c:v>
                </c:pt>
                <c:pt idx="13">
                  <c:v>45742</c:v>
                </c:pt>
                <c:pt idx="14">
                  <c:v>45743</c:v>
                </c:pt>
                <c:pt idx="15">
                  <c:v>45744</c:v>
                </c:pt>
                <c:pt idx="16">
                  <c:v>45745</c:v>
                </c:pt>
                <c:pt idx="17">
                  <c:v>45746</c:v>
                </c:pt>
                <c:pt idx="18">
                  <c:v>45747</c:v>
                </c:pt>
                <c:pt idx="19">
                  <c:v>45748</c:v>
                </c:pt>
                <c:pt idx="20">
                  <c:v>45749</c:v>
                </c:pt>
                <c:pt idx="21">
                  <c:v>45750</c:v>
                </c:pt>
                <c:pt idx="22">
                  <c:v>45751</c:v>
                </c:pt>
                <c:pt idx="23">
                  <c:v>45752</c:v>
                </c:pt>
                <c:pt idx="24">
                  <c:v>45753</c:v>
                </c:pt>
                <c:pt idx="25">
                  <c:v>45754</c:v>
                </c:pt>
                <c:pt idx="26">
                  <c:v>45755</c:v>
                </c:pt>
                <c:pt idx="27">
                  <c:v>45756</c:v>
                </c:pt>
              </c:numCache>
            </c:numRef>
          </c:cat>
          <c:val>
            <c:numRef>
              <c:f>Sheet1!$B$2:$B$29</c:f>
              <c:numCache>
                <c:formatCode>General</c:formatCode>
                <c:ptCount val="28"/>
                <c:pt idx="0">
                  <c:v>28</c:v>
                </c:pt>
                <c:pt idx="1">
                  <c:v>26.96</c:v>
                </c:pt>
                <c:pt idx="2">
                  <c:v>25.93</c:v>
                </c:pt>
                <c:pt idx="3">
                  <c:v>24.89</c:v>
                </c:pt>
                <c:pt idx="4">
                  <c:v>23.85</c:v>
                </c:pt>
                <c:pt idx="5">
                  <c:v>22.81</c:v>
                </c:pt>
                <c:pt idx="6">
                  <c:v>21.78</c:v>
                </c:pt>
                <c:pt idx="7">
                  <c:v>20.74</c:v>
                </c:pt>
                <c:pt idx="8">
                  <c:v>19.7</c:v>
                </c:pt>
                <c:pt idx="9">
                  <c:v>18.670000000000002</c:v>
                </c:pt>
                <c:pt idx="10">
                  <c:v>17.63</c:v>
                </c:pt>
                <c:pt idx="11">
                  <c:v>16.59</c:v>
                </c:pt>
                <c:pt idx="12">
                  <c:v>15.56</c:v>
                </c:pt>
                <c:pt idx="13">
                  <c:v>14.52</c:v>
                </c:pt>
                <c:pt idx="14">
                  <c:v>13.48</c:v>
                </c:pt>
                <c:pt idx="15">
                  <c:v>12.44</c:v>
                </c:pt>
                <c:pt idx="16">
                  <c:v>11.41</c:v>
                </c:pt>
                <c:pt idx="17">
                  <c:v>10.37</c:v>
                </c:pt>
                <c:pt idx="18">
                  <c:v>9.33</c:v>
                </c:pt>
                <c:pt idx="19">
                  <c:v>8.3000000000000007</c:v>
                </c:pt>
                <c:pt idx="20">
                  <c:v>7.26</c:v>
                </c:pt>
                <c:pt idx="21">
                  <c:v>6.22</c:v>
                </c:pt>
                <c:pt idx="22">
                  <c:v>5.19</c:v>
                </c:pt>
                <c:pt idx="23">
                  <c:v>4.1500000000000004</c:v>
                </c:pt>
                <c:pt idx="24">
                  <c:v>3.11</c:v>
                </c:pt>
                <c:pt idx="25">
                  <c:v>2.0699999999999998</c:v>
                </c:pt>
                <c:pt idx="26">
                  <c:v>1.04</c:v>
                </c:pt>
                <c:pt idx="27">
                  <c:v>0</c:v>
                </c:pt>
              </c:numCache>
            </c:numRef>
          </c:val>
          <c:smooth val="0"/>
          <c:extLst>
            <c:ext xmlns:c16="http://schemas.microsoft.com/office/drawing/2014/chart" uri="{C3380CC4-5D6E-409C-BE32-E72D297353CC}">
              <c16:uniqueId val="{00000000-8DD6-5F42-BF3E-BDD857929B0B}"/>
            </c:ext>
          </c:extLst>
        </c:ser>
        <c:ser>
          <c:idx val="1"/>
          <c:order val="1"/>
          <c:tx>
            <c:strRef>
              <c:f>Sheet1!$C$1</c:f>
              <c:strCache>
                <c:ptCount val="1"/>
                <c:pt idx="0">
                  <c:v>Actual Points</c:v>
                </c:pt>
              </c:strCache>
            </c:strRef>
          </c:tx>
          <c:spPr>
            <a:ln w="28575" cap="rnd">
              <a:solidFill>
                <a:schemeClr val="accent5"/>
              </a:solidFill>
              <a:round/>
            </a:ln>
            <a:effectLst/>
          </c:spPr>
          <c:marker>
            <c:symbol val="none"/>
          </c:marker>
          <c:cat>
            <c:numRef>
              <c:f>Sheet1!$A$2:$A$29</c:f>
              <c:numCache>
                <c:formatCode>m/d/yy</c:formatCode>
                <c:ptCount val="28"/>
                <c:pt idx="0">
                  <c:v>45729</c:v>
                </c:pt>
                <c:pt idx="1">
                  <c:v>45730</c:v>
                </c:pt>
                <c:pt idx="2">
                  <c:v>45731</c:v>
                </c:pt>
                <c:pt idx="3">
                  <c:v>45732</c:v>
                </c:pt>
                <c:pt idx="4">
                  <c:v>45733</c:v>
                </c:pt>
                <c:pt idx="5">
                  <c:v>45734</c:v>
                </c:pt>
                <c:pt idx="6">
                  <c:v>45735</c:v>
                </c:pt>
                <c:pt idx="7">
                  <c:v>45736</c:v>
                </c:pt>
                <c:pt idx="8">
                  <c:v>45737</c:v>
                </c:pt>
                <c:pt idx="9">
                  <c:v>45738</c:v>
                </c:pt>
                <c:pt idx="10">
                  <c:v>45739</c:v>
                </c:pt>
                <c:pt idx="11">
                  <c:v>45740</c:v>
                </c:pt>
                <c:pt idx="12">
                  <c:v>45741</c:v>
                </c:pt>
                <c:pt idx="13">
                  <c:v>45742</c:v>
                </c:pt>
                <c:pt idx="14">
                  <c:v>45743</c:v>
                </c:pt>
                <c:pt idx="15">
                  <c:v>45744</c:v>
                </c:pt>
                <c:pt idx="16">
                  <c:v>45745</c:v>
                </c:pt>
                <c:pt idx="17">
                  <c:v>45746</c:v>
                </c:pt>
                <c:pt idx="18">
                  <c:v>45747</c:v>
                </c:pt>
                <c:pt idx="19">
                  <c:v>45748</c:v>
                </c:pt>
                <c:pt idx="20">
                  <c:v>45749</c:v>
                </c:pt>
                <c:pt idx="21">
                  <c:v>45750</c:v>
                </c:pt>
                <c:pt idx="22">
                  <c:v>45751</c:v>
                </c:pt>
                <c:pt idx="23">
                  <c:v>45752</c:v>
                </c:pt>
                <c:pt idx="24">
                  <c:v>45753</c:v>
                </c:pt>
                <c:pt idx="25">
                  <c:v>45754</c:v>
                </c:pt>
                <c:pt idx="26">
                  <c:v>45755</c:v>
                </c:pt>
                <c:pt idx="27">
                  <c:v>45756</c:v>
                </c:pt>
              </c:numCache>
            </c:numRef>
          </c:cat>
          <c:val>
            <c:numRef>
              <c:f>Sheet1!$C$2:$C$29</c:f>
              <c:numCache>
                <c:formatCode>General</c:formatCode>
                <c:ptCount val="28"/>
                <c:pt idx="0">
                  <c:v>28</c:v>
                </c:pt>
                <c:pt idx="1">
                  <c:v>28</c:v>
                </c:pt>
                <c:pt idx="2">
                  <c:v>28</c:v>
                </c:pt>
                <c:pt idx="3">
                  <c:v>27</c:v>
                </c:pt>
                <c:pt idx="4">
                  <c:v>26</c:v>
                </c:pt>
                <c:pt idx="5">
                  <c:v>26</c:v>
                </c:pt>
                <c:pt idx="6">
                  <c:v>25</c:v>
                </c:pt>
                <c:pt idx="7">
                  <c:v>25</c:v>
                </c:pt>
                <c:pt idx="8">
                  <c:v>24</c:v>
                </c:pt>
                <c:pt idx="9">
                  <c:v>23</c:v>
                </c:pt>
                <c:pt idx="10">
                  <c:v>22</c:v>
                </c:pt>
                <c:pt idx="11">
                  <c:v>21</c:v>
                </c:pt>
                <c:pt idx="12">
                  <c:v>19</c:v>
                </c:pt>
                <c:pt idx="13">
                  <c:v>18</c:v>
                </c:pt>
                <c:pt idx="14">
                  <c:v>18</c:v>
                </c:pt>
                <c:pt idx="15">
                  <c:v>15</c:v>
                </c:pt>
                <c:pt idx="16">
                  <c:v>15</c:v>
                </c:pt>
                <c:pt idx="17">
                  <c:v>14</c:v>
                </c:pt>
                <c:pt idx="18">
                  <c:v>13</c:v>
                </c:pt>
                <c:pt idx="19">
                  <c:v>13</c:v>
                </c:pt>
                <c:pt idx="20">
                  <c:v>12</c:v>
                </c:pt>
                <c:pt idx="21">
                  <c:v>12</c:v>
                </c:pt>
                <c:pt idx="22">
                  <c:v>8</c:v>
                </c:pt>
                <c:pt idx="23">
                  <c:v>7</c:v>
                </c:pt>
                <c:pt idx="24">
                  <c:v>4</c:v>
                </c:pt>
                <c:pt idx="25">
                  <c:v>3</c:v>
                </c:pt>
                <c:pt idx="26">
                  <c:v>2</c:v>
                </c:pt>
                <c:pt idx="27">
                  <c:v>0</c:v>
                </c:pt>
              </c:numCache>
            </c:numRef>
          </c:val>
          <c:smooth val="0"/>
          <c:extLst>
            <c:ext xmlns:c16="http://schemas.microsoft.com/office/drawing/2014/chart" uri="{C3380CC4-5D6E-409C-BE32-E72D297353CC}">
              <c16:uniqueId val="{00000001-8DD6-5F42-BF3E-BDD857929B0B}"/>
            </c:ext>
          </c:extLst>
        </c:ser>
        <c:dLbls>
          <c:showLegendKey val="0"/>
          <c:showVal val="0"/>
          <c:showCatName val="0"/>
          <c:showSerName val="0"/>
          <c:showPercent val="0"/>
          <c:showBubbleSize val="0"/>
        </c:dLbls>
        <c:smooth val="0"/>
        <c:axId val="168076224"/>
        <c:axId val="1689901264"/>
      </c:lineChart>
      <c:dateAx>
        <c:axId val="168076224"/>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9901264"/>
        <c:crosses val="autoZero"/>
        <c:auto val="1"/>
        <c:lblOffset val="100"/>
        <c:baseTimeUnit val="days"/>
      </c:dateAx>
      <c:valAx>
        <c:axId val="1689901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076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C05E61-ED78-48E1-9620-368DC19BD1C5}"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5A72D428-19AC-4862-8BB2-7BA9EED59340}">
      <dgm:prSet/>
      <dgm:spPr/>
      <dgm:t>
        <a:bodyPr/>
        <a:lstStyle/>
        <a:p>
          <a:r>
            <a:rPr lang="en-IN"/>
            <a:t>Agenda</a:t>
          </a:r>
          <a:endParaRPr lang="en-US"/>
        </a:p>
      </dgm:t>
    </dgm:pt>
    <dgm:pt modelId="{EA0229F9-FF00-46B8-8749-E476DDD6156E}" type="parTrans" cxnId="{4374D71B-21E9-41DA-B069-4B3FC9FE1BFA}">
      <dgm:prSet/>
      <dgm:spPr/>
      <dgm:t>
        <a:bodyPr/>
        <a:lstStyle/>
        <a:p>
          <a:endParaRPr lang="en-US"/>
        </a:p>
      </dgm:t>
    </dgm:pt>
    <dgm:pt modelId="{F47FB4BE-87A5-47D9-A521-EFF68CE619F5}" type="sibTrans" cxnId="{4374D71B-21E9-41DA-B069-4B3FC9FE1BFA}">
      <dgm:prSet/>
      <dgm:spPr/>
      <dgm:t>
        <a:bodyPr/>
        <a:lstStyle/>
        <a:p>
          <a:endParaRPr lang="en-US"/>
        </a:p>
      </dgm:t>
    </dgm:pt>
    <dgm:pt modelId="{E5B1C8C3-B9E6-43A3-A259-435FC56FF92A}">
      <dgm:prSet/>
      <dgm:spPr/>
      <dgm:t>
        <a:bodyPr/>
        <a:lstStyle/>
        <a:p>
          <a:r>
            <a:rPr lang="en-IN"/>
            <a:t>Team Member Roles and Responsibilities</a:t>
          </a:r>
          <a:endParaRPr lang="en-US"/>
        </a:p>
      </dgm:t>
    </dgm:pt>
    <dgm:pt modelId="{76FFDC5A-35C2-4C77-88C2-F642BB26356D}" type="parTrans" cxnId="{78D4E93C-EC77-420E-92A2-8477274B9572}">
      <dgm:prSet/>
      <dgm:spPr/>
      <dgm:t>
        <a:bodyPr/>
        <a:lstStyle/>
        <a:p>
          <a:endParaRPr lang="en-US"/>
        </a:p>
      </dgm:t>
    </dgm:pt>
    <dgm:pt modelId="{72907FC9-154E-4A19-9D90-E16C36F5B29B}" type="sibTrans" cxnId="{78D4E93C-EC77-420E-92A2-8477274B9572}">
      <dgm:prSet/>
      <dgm:spPr/>
      <dgm:t>
        <a:bodyPr/>
        <a:lstStyle/>
        <a:p>
          <a:endParaRPr lang="en-US"/>
        </a:p>
      </dgm:t>
    </dgm:pt>
    <dgm:pt modelId="{68DDCE39-0A64-4943-A4D8-8AFC0EF28428}">
      <dgm:prSet/>
      <dgm:spPr/>
      <dgm:t>
        <a:bodyPr/>
        <a:lstStyle/>
        <a:p>
          <a:r>
            <a:rPr lang="en-IN"/>
            <a:t>Improvements from Professor Feedback</a:t>
          </a:r>
          <a:endParaRPr lang="en-US"/>
        </a:p>
      </dgm:t>
    </dgm:pt>
    <dgm:pt modelId="{7702A791-6ECD-4BAD-A476-01241E04D45C}" type="parTrans" cxnId="{2F824003-232C-4FF4-8E80-3929FF0756A4}">
      <dgm:prSet/>
      <dgm:spPr/>
      <dgm:t>
        <a:bodyPr/>
        <a:lstStyle/>
        <a:p>
          <a:endParaRPr lang="en-US"/>
        </a:p>
      </dgm:t>
    </dgm:pt>
    <dgm:pt modelId="{A65D2D98-19AB-4623-BC1C-FBDFDDE5D697}" type="sibTrans" cxnId="{2F824003-232C-4FF4-8E80-3929FF0756A4}">
      <dgm:prSet/>
      <dgm:spPr/>
      <dgm:t>
        <a:bodyPr/>
        <a:lstStyle/>
        <a:p>
          <a:endParaRPr lang="en-US"/>
        </a:p>
      </dgm:t>
    </dgm:pt>
    <dgm:pt modelId="{2F1470AD-BB62-4460-82AA-BEB4E53D634E}">
      <dgm:prSet/>
      <dgm:spPr/>
      <dgm:t>
        <a:bodyPr/>
        <a:lstStyle/>
        <a:p>
          <a:r>
            <a:rPr lang="en-IN"/>
            <a:t>Project Description</a:t>
          </a:r>
          <a:endParaRPr lang="en-US"/>
        </a:p>
      </dgm:t>
    </dgm:pt>
    <dgm:pt modelId="{749A6224-5744-4409-8ED7-A51C603B036A}" type="parTrans" cxnId="{9619DBFA-02B2-40DC-9519-6D71467FD79B}">
      <dgm:prSet/>
      <dgm:spPr/>
      <dgm:t>
        <a:bodyPr/>
        <a:lstStyle/>
        <a:p>
          <a:endParaRPr lang="en-US"/>
        </a:p>
      </dgm:t>
    </dgm:pt>
    <dgm:pt modelId="{64065284-C6CC-4597-84FE-1F3BBB5E7EEB}" type="sibTrans" cxnId="{9619DBFA-02B2-40DC-9519-6D71467FD79B}">
      <dgm:prSet/>
      <dgm:spPr/>
      <dgm:t>
        <a:bodyPr/>
        <a:lstStyle/>
        <a:p>
          <a:endParaRPr lang="en-US"/>
        </a:p>
      </dgm:t>
    </dgm:pt>
    <dgm:pt modelId="{84B618FA-0572-4F35-85B2-4C7EE3519B13}">
      <dgm:prSet/>
      <dgm:spPr/>
      <dgm:t>
        <a:bodyPr/>
        <a:lstStyle/>
        <a:p>
          <a:r>
            <a:rPr lang="en-IN"/>
            <a:t>Team Working Agreement</a:t>
          </a:r>
          <a:endParaRPr lang="en-US"/>
        </a:p>
      </dgm:t>
    </dgm:pt>
    <dgm:pt modelId="{52AB64AD-6A2C-4567-A9EB-1FFB09466A8D}" type="parTrans" cxnId="{434F25C9-C78D-4380-82D1-13585F45325E}">
      <dgm:prSet/>
      <dgm:spPr/>
      <dgm:t>
        <a:bodyPr/>
        <a:lstStyle/>
        <a:p>
          <a:endParaRPr lang="en-US"/>
        </a:p>
      </dgm:t>
    </dgm:pt>
    <dgm:pt modelId="{3CDC0D38-E845-4FDC-8139-84D324F87EF7}" type="sibTrans" cxnId="{434F25C9-C78D-4380-82D1-13585F45325E}">
      <dgm:prSet/>
      <dgm:spPr/>
      <dgm:t>
        <a:bodyPr/>
        <a:lstStyle/>
        <a:p>
          <a:endParaRPr lang="en-US"/>
        </a:p>
      </dgm:t>
    </dgm:pt>
    <dgm:pt modelId="{A3146622-A1E4-4667-B420-4D2F9D10340E}">
      <dgm:prSet/>
      <dgm:spPr/>
      <dgm:t>
        <a:bodyPr/>
        <a:lstStyle/>
        <a:p>
          <a:r>
            <a:rPr lang="en-IN"/>
            <a:t>Personas</a:t>
          </a:r>
          <a:endParaRPr lang="en-US"/>
        </a:p>
      </dgm:t>
    </dgm:pt>
    <dgm:pt modelId="{E514C420-C573-4705-ACCA-1AC82877A6B4}" type="parTrans" cxnId="{8F3278D2-DDC2-447E-B85F-1EF7147635BB}">
      <dgm:prSet/>
      <dgm:spPr/>
      <dgm:t>
        <a:bodyPr/>
        <a:lstStyle/>
        <a:p>
          <a:endParaRPr lang="en-US"/>
        </a:p>
      </dgm:t>
    </dgm:pt>
    <dgm:pt modelId="{0FFF3647-FF61-4765-824B-78602BB086A9}" type="sibTrans" cxnId="{8F3278D2-DDC2-447E-B85F-1EF7147635BB}">
      <dgm:prSet/>
      <dgm:spPr/>
      <dgm:t>
        <a:bodyPr/>
        <a:lstStyle/>
        <a:p>
          <a:endParaRPr lang="en-US"/>
        </a:p>
      </dgm:t>
    </dgm:pt>
    <dgm:pt modelId="{8FE10D50-1C6C-4E40-B501-BDA4D21FC56B}">
      <dgm:prSet/>
      <dgm:spPr/>
      <dgm:t>
        <a:bodyPr/>
        <a:lstStyle/>
        <a:p>
          <a:r>
            <a:rPr lang="en-IN"/>
            <a:t>MVP</a:t>
          </a:r>
          <a:endParaRPr lang="en-US"/>
        </a:p>
      </dgm:t>
    </dgm:pt>
    <dgm:pt modelId="{50BBD510-9F82-4CB9-B58D-64CF8B8D9C4C}" type="parTrans" cxnId="{FA84E4C3-85DB-4EBE-BDA0-A96F4093DFA8}">
      <dgm:prSet/>
      <dgm:spPr/>
      <dgm:t>
        <a:bodyPr/>
        <a:lstStyle/>
        <a:p>
          <a:endParaRPr lang="en-US"/>
        </a:p>
      </dgm:t>
    </dgm:pt>
    <dgm:pt modelId="{CAF38556-9968-48C2-A76D-E134EC4B8796}" type="sibTrans" cxnId="{FA84E4C3-85DB-4EBE-BDA0-A96F4093DFA8}">
      <dgm:prSet/>
      <dgm:spPr/>
      <dgm:t>
        <a:bodyPr/>
        <a:lstStyle/>
        <a:p>
          <a:endParaRPr lang="en-US"/>
        </a:p>
      </dgm:t>
    </dgm:pt>
    <dgm:pt modelId="{79712014-7823-4707-9962-0DF131013AB9}">
      <dgm:prSet/>
      <dgm:spPr/>
      <dgm:t>
        <a:bodyPr/>
        <a:lstStyle/>
        <a:p>
          <a:r>
            <a:rPr lang="en-IN"/>
            <a:t>Technologies</a:t>
          </a:r>
          <a:endParaRPr lang="en-US"/>
        </a:p>
      </dgm:t>
    </dgm:pt>
    <dgm:pt modelId="{AB0FAF2D-0821-4AD9-A28F-4EB3730C563D}" type="parTrans" cxnId="{4B632AA3-2171-4B24-9F3A-29598C6C7ECC}">
      <dgm:prSet/>
      <dgm:spPr/>
      <dgm:t>
        <a:bodyPr/>
        <a:lstStyle/>
        <a:p>
          <a:endParaRPr lang="en-US"/>
        </a:p>
      </dgm:t>
    </dgm:pt>
    <dgm:pt modelId="{7FFC8850-56EC-4592-8BCC-06F71FA83B08}" type="sibTrans" cxnId="{4B632AA3-2171-4B24-9F3A-29598C6C7ECC}">
      <dgm:prSet/>
      <dgm:spPr/>
      <dgm:t>
        <a:bodyPr/>
        <a:lstStyle/>
        <a:p>
          <a:endParaRPr lang="en-US"/>
        </a:p>
      </dgm:t>
    </dgm:pt>
    <dgm:pt modelId="{41B2289A-759B-4CE6-A9EE-1CF6EFDE4243}">
      <dgm:prSet/>
      <dgm:spPr/>
      <dgm:t>
        <a:bodyPr/>
        <a:lstStyle/>
        <a:p>
          <a:r>
            <a:rPr lang="en-IN"/>
            <a:t>Algorithms</a:t>
          </a:r>
          <a:endParaRPr lang="en-US"/>
        </a:p>
      </dgm:t>
    </dgm:pt>
    <dgm:pt modelId="{7E862E3E-F1D1-4DD5-94BC-27D873713782}" type="parTrans" cxnId="{D2FE5978-6FC5-4766-A75D-AEA48BC9A047}">
      <dgm:prSet/>
      <dgm:spPr/>
      <dgm:t>
        <a:bodyPr/>
        <a:lstStyle/>
        <a:p>
          <a:endParaRPr lang="en-US"/>
        </a:p>
      </dgm:t>
    </dgm:pt>
    <dgm:pt modelId="{B08FA1B8-339A-44BD-8F1C-B26FC1D06238}" type="sibTrans" cxnId="{D2FE5978-6FC5-4766-A75D-AEA48BC9A047}">
      <dgm:prSet/>
      <dgm:spPr/>
      <dgm:t>
        <a:bodyPr/>
        <a:lstStyle/>
        <a:p>
          <a:endParaRPr lang="en-US"/>
        </a:p>
      </dgm:t>
    </dgm:pt>
    <dgm:pt modelId="{0115A7DD-038A-4E8B-80B1-FB920139EEBC}">
      <dgm:prSet/>
      <dgm:spPr/>
      <dgm:t>
        <a:bodyPr/>
        <a:lstStyle/>
        <a:p>
          <a:r>
            <a:rPr lang="en-IN"/>
            <a:t>Diagrams</a:t>
          </a:r>
          <a:endParaRPr lang="en-US"/>
        </a:p>
      </dgm:t>
    </dgm:pt>
    <dgm:pt modelId="{1568DB43-3904-4B9D-8579-70673E20D1A3}" type="parTrans" cxnId="{A6232CCD-2137-4D32-8709-851C2EC22AEC}">
      <dgm:prSet/>
      <dgm:spPr/>
      <dgm:t>
        <a:bodyPr/>
        <a:lstStyle/>
        <a:p>
          <a:endParaRPr lang="en-US"/>
        </a:p>
      </dgm:t>
    </dgm:pt>
    <dgm:pt modelId="{48256F1F-6094-41FB-9EE7-FFFC53361C08}" type="sibTrans" cxnId="{A6232CCD-2137-4D32-8709-851C2EC22AEC}">
      <dgm:prSet/>
      <dgm:spPr/>
      <dgm:t>
        <a:bodyPr/>
        <a:lstStyle/>
        <a:p>
          <a:endParaRPr lang="en-US"/>
        </a:p>
      </dgm:t>
    </dgm:pt>
    <dgm:pt modelId="{1E4E142B-DAFA-4DD3-8053-A024C61AF3B4}">
      <dgm:prSet/>
      <dgm:spPr/>
      <dgm:t>
        <a:bodyPr/>
        <a:lstStyle/>
        <a:p>
          <a:r>
            <a:rPr lang="en-IN"/>
            <a:t>Product Backlog</a:t>
          </a:r>
          <a:endParaRPr lang="en-US"/>
        </a:p>
      </dgm:t>
    </dgm:pt>
    <dgm:pt modelId="{B2F37A82-F0CA-4F38-BA9B-CFD02A64B0E9}" type="parTrans" cxnId="{6F3D4BAD-D501-4F2D-A256-835AD2AC1556}">
      <dgm:prSet/>
      <dgm:spPr/>
      <dgm:t>
        <a:bodyPr/>
        <a:lstStyle/>
        <a:p>
          <a:endParaRPr lang="en-US"/>
        </a:p>
      </dgm:t>
    </dgm:pt>
    <dgm:pt modelId="{546B659A-7FA8-4B0B-A873-137AA77EBCAB}" type="sibTrans" cxnId="{6F3D4BAD-D501-4F2D-A256-835AD2AC1556}">
      <dgm:prSet/>
      <dgm:spPr/>
      <dgm:t>
        <a:bodyPr/>
        <a:lstStyle/>
        <a:p>
          <a:endParaRPr lang="en-US"/>
        </a:p>
      </dgm:t>
    </dgm:pt>
    <dgm:pt modelId="{1C446B59-D6F5-4019-895E-E95E06291A79}">
      <dgm:prSet/>
      <dgm:spPr/>
      <dgm:t>
        <a:bodyPr/>
        <a:lstStyle/>
        <a:p>
          <a:r>
            <a:rPr lang="en-IN" dirty="0"/>
            <a:t>Sprint 2 Backlog</a:t>
          </a:r>
          <a:endParaRPr lang="en-US" dirty="0"/>
        </a:p>
      </dgm:t>
    </dgm:pt>
    <dgm:pt modelId="{84E8A11C-52C7-4A58-AB22-7E4590FC0885}" type="parTrans" cxnId="{E8CD36C8-D9B2-4D78-8204-D30E502C688F}">
      <dgm:prSet/>
      <dgm:spPr/>
      <dgm:t>
        <a:bodyPr/>
        <a:lstStyle/>
        <a:p>
          <a:endParaRPr lang="en-US"/>
        </a:p>
      </dgm:t>
    </dgm:pt>
    <dgm:pt modelId="{8CFCC6AE-195F-40D5-B51E-3EB0AC305B2E}" type="sibTrans" cxnId="{E8CD36C8-D9B2-4D78-8204-D30E502C688F}">
      <dgm:prSet/>
      <dgm:spPr/>
      <dgm:t>
        <a:bodyPr/>
        <a:lstStyle/>
        <a:p>
          <a:endParaRPr lang="en-US"/>
        </a:p>
      </dgm:t>
    </dgm:pt>
    <dgm:pt modelId="{787BB1B2-7FA3-4A4F-96E4-8EDA7B43B3FE}">
      <dgm:prSet/>
      <dgm:spPr/>
      <dgm:t>
        <a:bodyPr/>
        <a:lstStyle/>
        <a:p>
          <a:r>
            <a:rPr lang="en-IN"/>
            <a:t>Metrics</a:t>
          </a:r>
          <a:endParaRPr lang="en-US"/>
        </a:p>
      </dgm:t>
    </dgm:pt>
    <dgm:pt modelId="{066FBE50-C210-4998-B358-F323C5ED8000}" type="parTrans" cxnId="{54861639-F9AA-4F1F-B678-D23252E3626B}">
      <dgm:prSet/>
      <dgm:spPr/>
      <dgm:t>
        <a:bodyPr/>
        <a:lstStyle/>
        <a:p>
          <a:endParaRPr lang="en-US"/>
        </a:p>
      </dgm:t>
    </dgm:pt>
    <dgm:pt modelId="{5B96F711-D88A-47BC-BD8E-FCB16C98DF05}" type="sibTrans" cxnId="{54861639-F9AA-4F1F-B678-D23252E3626B}">
      <dgm:prSet/>
      <dgm:spPr/>
      <dgm:t>
        <a:bodyPr/>
        <a:lstStyle/>
        <a:p>
          <a:endParaRPr lang="en-US"/>
        </a:p>
      </dgm:t>
    </dgm:pt>
    <dgm:pt modelId="{51D53C59-F695-4B28-9DFE-7F4D70E91190}">
      <dgm:prSet/>
      <dgm:spPr/>
      <dgm:t>
        <a:bodyPr/>
        <a:lstStyle/>
        <a:p>
          <a:r>
            <a:rPr lang="en-IN"/>
            <a:t>Retrospective</a:t>
          </a:r>
          <a:endParaRPr lang="en-US"/>
        </a:p>
      </dgm:t>
    </dgm:pt>
    <dgm:pt modelId="{2454033A-C08C-4DFB-BF6D-9779011AEA96}" type="parTrans" cxnId="{D1A184C3-4CBC-4352-B6BB-39B67E4F7C04}">
      <dgm:prSet/>
      <dgm:spPr/>
      <dgm:t>
        <a:bodyPr/>
        <a:lstStyle/>
        <a:p>
          <a:endParaRPr lang="en-US"/>
        </a:p>
      </dgm:t>
    </dgm:pt>
    <dgm:pt modelId="{4B0E8981-1EBF-4C19-A4D9-74B14189BFAF}" type="sibTrans" cxnId="{D1A184C3-4CBC-4352-B6BB-39B67E4F7C04}">
      <dgm:prSet/>
      <dgm:spPr/>
      <dgm:t>
        <a:bodyPr/>
        <a:lstStyle/>
        <a:p>
          <a:endParaRPr lang="en-US"/>
        </a:p>
      </dgm:t>
    </dgm:pt>
    <dgm:pt modelId="{E84FF201-661C-4D10-BA95-27D303CDFE75}">
      <dgm:prSet/>
      <dgm:spPr/>
      <dgm:t>
        <a:bodyPr/>
        <a:lstStyle/>
        <a:p>
          <a:r>
            <a:rPr lang="en-IN" dirty="0"/>
            <a:t>Sprint 3</a:t>
          </a:r>
          <a:endParaRPr lang="en-US" dirty="0"/>
        </a:p>
      </dgm:t>
    </dgm:pt>
    <dgm:pt modelId="{3100EC66-A05F-4FBC-AB92-3463B6F92F9B}" type="parTrans" cxnId="{D8C71A19-E31D-4F4B-BDFE-27523AC0BF7F}">
      <dgm:prSet/>
      <dgm:spPr/>
      <dgm:t>
        <a:bodyPr/>
        <a:lstStyle/>
        <a:p>
          <a:endParaRPr lang="en-US"/>
        </a:p>
      </dgm:t>
    </dgm:pt>
    <dgm:pt modelId="{9B859DCD-2FF6-41E0-A4E6-960C5FA9E93E}" type="sibTrans" cxnId="{D8C71A19-E31D-4F4B-BDFE-27523AC0BF7F}">
      <dgm:prSet/>
      <dgm:spPr/>
      <dgm:t>
        <a:bodyPr/>
        <a:lstStyle/>
        <a:p>
          <a:endParaRPr lang="en-US"/>
        </a:p>
      </dgm:t>
    </dgm:pt>
    <dgm:pt modelId="{913744B5-A8C9-46A0-94D4-44D123DBFD1B}">
      <dgm:prSet/>
      <dgm:spPr/>
      <dgm:t>
        <a:bodyPr/>
        <a:lstStyle/>
        <a:p>
          <a:r>
            <a:rPr lang="en-IN" dirty="0"/>
            <a:t>Project Demo - Sprint 2</a:t>
          </a:r>
          <a:endParaRPr lang="en-US" dirty="0"/>
        </a:p>
      </dgm:t>
    </dgm:pt>
    <dgm:pt modelId="{94DB06E0-30B3-4861-AC9A-6B160022DB1A}" type="parTrans" cxnId="{6C89FA63-E8A2-4A42-932A-A8DDD827A09D}">
      <dgm:prSet/>
      <dgm:spPr/>
      <dgm:t>
        <a:bodyPr/>
        <a:lstStyle/>
        <a:p>
          <a:endParaRPr lang="en-US"/>
        </a:p>
      </dgm:t>
    </dgm:pt>
    <dgm:pt modelId="{0AD55CD9-4559-498A-8F87-D0F0BC3D9088}" type="sibTrans" cxnId="{6C89FA63-E8A2-4A42-932A-A8DDD827A09D}">
      <dgm:prSet/>
      <dgm:spPr/>
      <dgm:t>
        <a:bodyPr/>
        <a:lstStyle/>
        <a:p>
          <a:endParaRPr lang="en-US"/>
        </a:p>
      </dgm:t>
    </dgm:pt>
    <dgm:pt modelId="{421F6BD9-8EFF-4D0A-A97C-56CF33625D72}">
      <dgm:prSet/>
      <dgm:spPr/>
      <dgm:t>
        <a:bodyPr/>
        <a:lstStyle/>
        <a:p>
          <a:r>
            <a:rPr lang="en-IN"/>
            <a:t>GitHub Link</a:t>
          </a:r>
          <a:endParaRPr lang="en-US"/>
        </a:p>
      </dgm:t>
    </dgm:pt>
    <dgm:pt modelId="{19EBF92B-F4D6-4395-9A5C-92C3C9A4D254}" type="parTrans" cxnId="{ED60EFA0-4158-4A0B-A888-6733AAC71B67}">
      <dgm:prSet/>
      <dgm:spPr/>
      <dgm:t>
        <a:bodyPr/>
        <a:lstStyle/>
        <a:p>
          <a:endParaRPr lang="en-US"/>
        </a:p>
      </dgm:t>
    </dgm:pt>
    <dgm:pt modelId="{0D476C8B-39A7-4375-B7DD-BDF27BFB2339}" type="sibTrans" cxnId="{ED60EFA0-4158-4A0B-A888-6733AAC71B67}">
      <dgm:prSet/>
      <dgm:spPr/>
      <dgm:t>
        <a:bodyPr/>
        <a:lstStyle/>
        <a:p>
          <a:endParaRPr lang="en-US"/>
        </a:p>
      </dgm:t>
    </dgm:pt>
    <dgm:pt modelId="{AB7A2C9C-8F71-4EA9-8758-F78AFC0A2322}">
      <dgm:prSet/>
      <dgm:spPr/>
      <dgm:t>
        <a:bodyPr/>
        <a:lstStyle/>
        <a:p>
          <a:r>
            <a:rPr lang="en-IN"/>
            <a:t>Live Application Demo</a:t>
          </a:r>
          <a:endParaRPr lang="en-US"/>
        </a:p>
      </dgm:t>
    </dgm:pt>
    <dgm:pt modelId="{C5E9A798-F7E5-4C3A-8118-1A02672B75D9}" type="parTrans" cxnId="{0343CEBD-0567-4521-B57D-AAA49DC5742F}">
      <dgm:prSet/>
      <dgm:spPr/>
      <dgm:t>
        <a:bodyPr/>
        <a:lstStyle/>
        <a:p>
          <a:endParaRPr lang="en-US"/>
        </a:p>
      </dgm:t>
    </dgm:pt>
    <dgm:pt modelId="{AC958125-F0AA-4390-8A34-2AAA1A0C63B9}" type="sibTrans" cxnId="{0343CEBD-0567-4521-B57D-AAA49DC5742F}">
      <dgm:prSet/>
      <dgm:spPr/>
      <dgm:t>
        <a:bodyPr/>
        <a:lstStyle/>
        <a:p>
          <a:endParaRPr lang="en-US"/>
        </a:p>
      </dgm:t>
    </dgm:pt>
    <dgm:pt modelId="{CCCF30AD-A439-9D4F-B80E-683B5DB3D2FF}" type="pres">
      <dgm:prSet presAssocID="{B4C05E61-ED78-48E1-9620-368DC19BD1C5}" presName="Name0" presStyleCnt="0">
        <dgm:presLayoutVars>
          <dgm:dir/>
          <dgm:resizeHandles val="exact"/>
        </dgm:presLayoutVars>
      </dgm:prSet>
      <dgm:spPr/>
    </dgm:pt>
    <dgm:pt modelId="{9E02762A-B2D6-BD44-8F02-BB33106C9FB9}" type="pres">
      <dgm:prSet presAssocID="{5A72D428-19AC-4862-8BB2-7BA9EED59340}" presName="node" presStyleLbl="node1" presStyleIdx="0" presStyleCnt="18">
        <dgm:presLayoutVars>
          <dgm:bulletEnabled val="1"/>
        </dgm:presLayoutVars>
      </dgm:prSet>
      <dgm:spPr/>
    </dgm:pt>
    <dgm:pt modelId="{6AF28C3C-D753-7A41-A1F4-C1EBF92CB160}" type="pres">
      <dgm:prSet presAssocID="{F47FB4BE-87A5-47D9-A521-EFF68CE619F5}" presName="sibTrans" presStyleLbl="sibTrans1D1" presStyleIdx="0" presStyleCnt="17"/>
      <dgm:spPr/>
    </dgm:pt>
    <dgm:pt modelId="{E031CE9A-1D40-5042-94A3-29FDCE014E63}" type="pres">
      <dgm:prSet presAssocID="{F47FB4BE-87A5-47D9-A521-EFF68CE619F5}" presName="connectorText" presStyleLbl="sibTrans1D1" presStyleIdx="0" presStyleCnt="17"/>
      <dgm:spPr/>
    </dgm:pt>
    <dgm:pt modelId="{66D67614-2CEC-5440-8585-6B4605A8E5E0}" type="pres">
      <dgm:prSet presAssocID="{E5B1C8C3-B9E6-43A3-A259-435FC56FF92A}" presName="node" presStyleLbl="node1" presStyleIdx="1" presStyleCnt="18">
        <dgm:presLayoutVars>
          <dgm:bulletEnabled val="1"/>
        </dgm:presLayoutVars>
      </dgm:prSet>
      <dgm:spPr/>
    </dgm:pt>
    <dgm:pt modelId="{9C0410D3-BD1E-044A-B7E8-6C6096C8BAC5}" type="pres">
      <dgm:prSet presAssocID="{72907FC9-154E-4A19-9D90-E16C36F5B29B}" presName="sibTrans" presStyleLbl="sibTrans1D1" presStyleIdx="1" presStyleCnt="17"/>
      <dgm:spPr/>
    </dgm:pt>
    <dgm:pt modelId="{988E4CC9-C8AA-824C-B2E1-71A5A1F2FE9E}" type="pres">
      <dgm:prSet presAssocID="{72907FC9-154E-4A19-9D90-E16C36F5B29B}" presName="connectorText" presStyleLbl="sibTrans1D1" presStyleIdx="1" presStyleCnt="17"/>
      <dgm:spPr/>
    </dgm:pt>
    <dgm:pt modelId="{D890BC15-AB3F-E649-A9C3-EA6DA42A064B}" type="pres">
      <dgm:prSet presAssocID="{68DDCE39-0A64-4943-A4D8-8AFC0EF28428}" presName="node" presStyleLbl="node1" presStyleIdx="2" presStyleCnt="18">
        <dgm:presLayoutVars>
          <dgm:bulletEnabled val="1"/>
        </dgm:presLayoutVars>
      </dgm:prSet>
      <dgm:spPr/>
    </dgm:pt>
    <dgm:pt modelId="{CCCBEE70-61B6-B741-BB94-2F26F9BF96CE}" type="pres">
      <dgm:prSet presAssocID="{A65D2D98-19AB-4623-BC1C-FBDFDDE5D697}" presName="sibTrans" presStyleLbl="sibTrans1D1" presStyleIdx="2" presStyleCnt="17"/>
      <dgm:spPr/>
    </dgm:pt>
    <dgm:pt modelId="{80D351EB-847B-C247-A49C-374F32BF3291}" type="pres">
      <dgm:prSet presAssocID="{A65D2D98-19AB-4623-BC1C-FBDFDDE5D697}" presName="connectorText" presStyleLbl="sibTrans1D1" presStyleIdx="2" presStyleCnt="17"/>
      <dgm:spPr/>
    </dgm:pt>
    <dgm:pt modelId="{2C4E9E04-9319-FA4F-8AF2-4C0F9A9F48B0}" type="pres">
      <dgm:prSet presAssocID="{2F1470AD-BB62-4460-82AA-BEB4E53D634E}" presName="node" presStyleLbl="node1" presStyleIdx="3" presStyleCnt="18">
        <dgm:presLayoutVars>
          <dgm:bulletEnabled val="1"/>
        </dgm:presLayoutVars>
      </dgm:prSet>
      <dgm:spPr/>
    </dgm:pt>
    <dgm:pt modelId="{36B68B2D-4A1E-2246-93A5-CB825A559307}" type="pres">
      <dgm:prSet presAssocID="{64065284-C6CC-4597-84FE-1F3BBB5E7EEB}" presName="sibTrans" presStyleLbl="sibTrans1D1" presStyleIdx="3" presStyleCnt="17"/>
      <dgm:spPr/>
    </dgm:pt>
    <dgm:pt modelId="{7EEB6D7C-07F3-E645-8AAE-4A3BD366BB69}" type="pres">
      <dgm:prSet presAssocID="{64065284-C6CC-4597-84FE-1F3BBB5E7EEB}" presName="connectorText" presStyleLbl="sibTrans1D1" presStyleIdx="3" presStyleCnt="17"/>
      <dgm:spPr/>
    </dgm:pt>
    <dgm:pt modelId="{4A9BCC9F-3946-9744-8450-A642E285C355}" type="pres">
      <dgm:prSet presAssocID="{84B618FA-0572-4F35-85B2-4C7EE3519B13}" presName="node" presStyleLbl="node1" presStyleIdx="4" presStyleCnt="18">
        <dgm:presLayoutVars>
          <dgm:bulletEnabled val="1"/>
        </dgm:presLayoutVars>
      </dgm:prSet>
      <dgm:spPr/>
    </dgm:pt>
    <dgm:pt modelId="{8CC8B741-6F0C-984E-BC4A-46CF33376560}" type="pres">
      <dgm:prSet presAssocID="{3CDC0D38-E845-4FDC-8139-84D324F87EF7}" presName="sibTrans" presStyleLbl="sibTrans1D1" presStyleIdx="4" presStyleCnt="17"/>
      <dgm:spPr/>
    </dgm:pt>
    <dgm:pt modelId="{92685321-F79A-7542-83EE-E265812F902D}" type="pres">
      <dgm:prSet presAssocID="{3CDC0D38-E845-4FDC-8139-84D324F87EF7}" presName="connectorText" presStyleLbl="sibTrans1D1" presStyleIdx="4" presStyleCnt="17"/>
      <dgm:spPr/>
    </dgm:pt>
    <dgm:pt modelId="{51396178-A7E7-4746-AC84-521510482729}" type="pres">
      <dgm:prSet presAssocID="{A3146622-A1E4-4667-B420-4D2F9D10340E}" presName="node" presStyleLbl="node1" presStyleIdx="5" presStyleCnt="18">
        <dgm:presLayoutVars>
          <dgm:bulletEnabled val="1"/>
        </dgm:presLayoutVars>
      </dgm:prSet>
      <dgm:spPr/>
    </dgm:pt>
    <dgm:pt modelId="{3CE3DA28-B514-BA49-80BD-07C795AC2B07}" type="pres">
      <dgm:prSet presAssocID="{0FFF3647-FF61-4765-824B-78602BB086A9}" presName="sibTrans" presStyleLbl="sibTrans1D1" presStyleIdx="5" presStyleCnt="17"/>
      <dgm:spPr/>
    </dgm:pt>
    <dgm:pt modelId="{212BBD54-AEE2-8D4B-AB67-DD5A3108C40F}" type="pres">
      <dgm:prSet presAssocID="{0FFF3647-FF61-4765-824B-78602BB086A9}" presName="connectorText" presStyleLbl="sibTrans1D1" presStyleIdx="5" presStyleCnt="17"/>
      <dgm:spPr/>
    </dgm:pt>
    <dgm:pt modelId="{2F8B6984-B3F9-6149-B8AA-EF32A3FAF865}" type="pres">
      <dgm:prSet presAssocID="{8FE10D50-1C6C-4E40-B501-BDA4D21FC56B}" presName="node" presStyleLbl="node1" presStyleIdx="6" presStyleCnt="18">
        <dgm:presLayoutVars>
          <dgm:bulletEnabled val="1"/>
        </dgm:presLayoutVars>
      </dgm:prSet>
      <dgm:spPr/>
    </dgm:pt>
    <dgm:pt modelId="{ACD68214-70ED-2C40-AEB0-99D30174D40D}" type="pres">
      <dgm:prSet presAssocID="{CAF38556-9968-48C2-A76D-E134EC4B8796}" presName="sibTrans" presStyleLbl="sibTrans1D1" presStyleIdx="6" presStyleCnt="17"/>
      <dgm:spPr/>
    </dgm:pt>
    <dgm:pt modelId="{7BD929D6-8E4D-FF46-858A-464D99FABB52}" type="pres">
      <dgm:prSet presAssocID="{CAF38556-9968-48C2-A76D-E134EC4B8796}" presName="connectorText" presStyleLbl="sibTrans1D1" presStyleIdx="6" presStyleCnt="17"/>
      <dgm:spPr/>
    </dgm:pt>
    <dgm:pt modelId="{139F03E9-AF1C-E746-9475-EF71BE2CA55C}" type="pres">
      <dgm:prSet presAssocID="{79712014-7823-4707-9962-0DF131013AB9}" presName="node" presStyleLbl="node1" presStyleIdx="7" presStyleCnt="18">
        <dgm:presLayoutVars>
          <dgm:bulletEnabled val="1"/>
        </dgm:presLayoutVars>
      </dgm:prSet>
      <dgm:spPr/>
    </dgm:pt>
    <dgm:pt modelId="{CD909BCC-AACD-CB4C-9232-8CC4316A2ECF}" type="pres">
      <dgm:prSet presAssocID="{7FFC8850-56EC-4592-8BCC-06F71FA83B08}" presName="sibTrans" presStyleLbl="sibTrans1D1" presStyleIdx="7" presStyleCnt="17"/>
      <dgm:spPr/>
    </dgm:pt>
    <dgm:pt modelId="{5FCECE1A-F761-724D-87B4-F99A329E5A01}" type="pres">
      <dgm:prSet presAssocID="{7FFC8850-56EC-4592-8BCC-06F71FA83B08}" presName="connectorText" presStyleLbl="sibTrans1D1" presStyleIdx="7" presStyleCnt="17"/>
      <dgm:spPr/>
    </dgm:pt>
    <dgm:pt modelId="{9D679BDB-4DE2-F84F-87E2-F2020B84A91E}" type="pres">
      <dgm:prSet presAssocID="{41B2289A-759B-4CE6-A9EE-1CF6EFDE4243}" presName="node" presStyleLbl="node1" presStyleIdx="8" presStyleCnt="18">
        <dgm:presLayoutVars>
          <dgm:bulletEnabled val="1"/>
        </dgm:presLayoutVars>
      </dgm:prSet>
      <dgm:spPr/>
    </dgm:pt>
    <dgm:pt modelId="{CF0B059F-91D1-344A-93B6-5A9C8848AD28}" type="pres">
      <dgm:prSet presAssocID="{B08FA1B8-339A-44BD-8F1C-B26FC1D06238}" presName="sibTrans" presStyleLbl="sibTrans1D1" presStyleIdx="8" presStyleCnt="17"/>
      <dgm:spPr/>
    </dgm:pt>
    <dgm:pt modelId="{92C970A2-1A8A-0141-AE62-17C11AA4C9F9}" type="pres">
      <dgm:prSet presAssocID="{B08FA1B8-339A-44BD-8F1C-B26FC1D06238}" presName="connectorText" presStyleLbl="sibTrans1D1" presStyleIdx="8" presStyleCnt="17"/>
      <dgm:spPr/>
    </dgm:pt>
    <dgm:pt modelId="{6CD692C8-506B-4F4F-B5EA-482F5FB85AE9}" type="pres">
      <dgm:prSet presAssocID="{0115A7DD-038A-4E8B-80B1-FB920139EEBC}" presName="node" presStyleLbl="node1" presStyleIdx="9" presStyleCnt="18">
        <dgm:presLayoutVars>
          <dgm:bulletEnabled val="1"/>
        </dgm:presLayoutVars>
      </dgm:prSet>
      <dgm:spPr/>
    </dgm:pt>
    <dgm:pt modelId="{B19095BB-6EF7-6744-A168-69D7B562F567}" type="pres">
      <dgm:prSet presAssocID="{48256F1F-6094-41FB-9EE7-FFFC53361C08}" presName="sibTrans" presStyleLbl="sibTrans1D1" presStyleIdx="9" presStyleCnt="17"/>
      <dgm:spPr/>
    </dgm:pt>
    <dgm:pt modelId="{37BBA386-7E59-8B46-8703-477836281E51}" type="pres">
      <dgm:prSet presAssocID="{48256F1F-6094-41FB-9EE7-FFFC53361C08}" presName="connectorText" presStyleLbl="sibTrans1D1" presStyleIdx="9" presStyleCnt="17"/>
      <dgm:spPr/>
    </dgm:pt>
    <dgm:pt modelId="{30335F48-6472-4C46-9027-CD9CD8338C46}" type="pres">
      <dgm:prSet presAssocID="{1E4E142B-DAFA-4DD3-8053-A024C61AF3B4}" presName="node" presStyleLbl="node1" presStyleIdx="10" presStyleCnt="18">
        <dgm:presLayoutVars>
          <dgm:bulletEnabled val="1"/>
        </dgm:presLayoutVars>
      </dgm:prSet>
      <dgm:spPr/>
    </dgm:pt>
    <dgm:pt modelId="{C98BC228-EC63-7849-B996-DF4B22F68E01}" type="pres">
      <dgm:prSet presAssocID="{546B659A-7FA8-4B0B-A873-137AA77EBCAB}" presName="sibTrans" presStyleLbl="sibTrans1D1" presStyleIdx="10" presStyleCnt="17"/>
      <dgm:spPr/>
    </dgm:pt>
    <dgm:pt modelId="{ED0C98A1-8415-7A49-84CA-BD34B06DF591}" type="pres">
      <dgm:prSet presAssocID="{546B659A-7FA8-4B0B-A873-137AA77EBCAB}" presName="connectorText" presStyleLbl="sibTrans1D1" presStyleIdx="10" presStyleCnt="17"/>
      <dgm:spPr/>
    </dgm:pt>
    <dgm:pt modelId="{CFD23ED7-38A4-1340-91E3-EADA1DFC499E}" type="pres">
      <dgm:prSet presAssocID="{1C446B59-D6F5-4019-895E-E95E06291A79}" presName="node" presStyleLbl="node1" presStyleIdx="11" presStyleCnt="18">
        <dgm:presLayoutVars>
          <dgm:bulletEnabled val="1"/>
        </dgm:presLayoutVars>
      </dgm:prSet>
      <dgm:spPr/>
    </dgm:pt>
    <dgm:pt modelId="{1250D2C3-B487-CF4F-9398-72880AD6E88A}" type="pres">
      <dgm:prSet presAssocID="{8CFCC6AE-195F-40D5-B51E-3EB0AC305B2E}" presName="sibTrans" presStyleLbl="sibTrans1D1" presStyleIdx="11" presStyleCnt="17"/>
      <dgm:spPr/>
    </dgm:pt>
    <dgm:pt modelId="{785017CF-703D-FF4A-AAEA-F3E70A8226E1}" type="pres">
      <dgm:prSet presAssocID="{8CFCC6AE-195F-40D5-B51E-3EB0AC305B2E}" presName="connectorText" presStyleLbl="sibTrans1D1" presStyleIdx="11" presStyleCnt="17"/>
      <dgm:spPr/>
    </dgm:pt>
    <dgm:pt modelId="{9994FBEE-F0AE-6041-9716-FC8A057BD9B4}" type="pres">
      <dgm:prSet presAssocID="{787BB1B2-7FA3-4A4F-96E4-8EDA7B43B3FE}" presName="node" presStyleLbl="node1" presStyleIdx="12" presStyleCnt="18">
        <dgm:presLayoutVars>
          <dgm:bulletEnabled val="1"/>
        </dgm:presLayoutVars>
      </dgm:prSet>
      <dgm:spPr/>
    </dgm:pt>
    <dgm:pt modelId="{D44C0870-FF4A-8A4D-8891-79255DD8BA84}" type="pres">
      <dgm:prSet presAssocID="{5B96F711-D88A-47BC-BD8E-FCB16C98DF05}" presName="sibTrans" presStyleLbl="sibTrans1D1" presStyleIdx="12" presStyleCnt="17"/>
      <dgm:spPr/>
    </dgm:pt>
    <dgm:pt modelId="{5CE37B81-E7D2-BA46-8810-A02C10A73459}" type="pres">
      <dgm:prSet presAssocID="{5B96F711-D88A-47BC-BD8E-FCB16C98DF05}" presName="connectorText" presStyleLbl="sibTrans1D1" presStyleIdx="12" presStyleCnt="17"/>
      <dgm:spPr/>
    </dgm:pt>
    <dgm:pt modelId="{3C98CC25-A594-9740-9597-C7F1D354FB13}" type="pres">
      <dgm:prSet presAssocID="{51D53C59-F695-4B28-9DFE-7F4D70E91190}" presName="node" presStyleLbl="node1" presStyleIdx="13" presStyleCnt="18">
        <dgm:presLayoutVars>
          <dgm:bulletEnabled val="1"/>
        </dgm:presLayoutVars>
      </dgm:prSet>
      <dgm:spPr/>
    </dgm:pt>
    <dgm:pt modelId="{AE833695-8135-7B4B-BC5B-6DF8E797B43F}" type="pres">
      <dgm:prSet presAssocID="{4B0E8981-1EBF-4C19-A4D9-74B14189BFAF}" presName="sibTrans" presStyleLbl="sibTrans1D1" presStyleIdx="13" presStyleCnt="17"/>
      <dgm:spPr/>
    </dgm:pt>
    <dgm:pt modelId="{D428C229-F8DB-6D46-B38F-DA6F1DAE562C}" type="pres">
      <dgm:prSet presAssocID="{4B0E8981-1EBF-4C19-A4D9-74B14189BFAF}" presName="connectorText" presStyleLbl="sibTrans1D1" presStyleIdx="13" presStyleCnt="17"/>
      <dgm:spPr/>
    </dgm:pt>
    <dgm:pt modelId="{127520AF-C9D2-A847-95B1-85A73D7019CB}" type="pres">
      <dgm:prSet presAssocID="{E84FF201-661C-4D10-BA95-27D303CDFE75}" presName="node" presStyleLbl="node1" presStyleIdx="14" presStyleCnt="18">
        <dgm:presLayoutVars>
          <dgm:bulletEnabled val="1"/>
        </dgm:presLayoutVars>
      </dgm:prSet>
      <dgm:spPr/>
    </dgm:pt>
    <dgm:pt modelId="{EB08776F-2BEE-2B49-9B4E-5A2FC3A1FCB3}" type="pres">
      <dgm:prSet presAssocID="{9B859DCD-2FF6-41E0-A4E6-960C5FA9E93E}" presName="sibTrans" presStyleLbl="sibTrans1D1" presStyleIdx="14" presStyleCnt="17"/>
      <dgm:spPr/>
    </dgm:pt>
    <dgm:pt modelId="{8A009498-62A3-7342-82E3-25F493E10BB7}" type="pres">
      <dgm:prSet presAssocID="{9B859DCD-2FF6-41E0-A4E6-960C5FA9E93E}" presName="connectorText" presStyleLbl="sibTrans1D1" presStyleIdx="14" presStyleCnt="17"/>
      <dgm:spPr/>
    </dgm:pt>
    <dgm:pt modelId="{7C76EB02-86A5-C849-A9D2-AD069CDBB5F6}" type="pres">
      <dgm:prSet presAssocID="{913744B5-A8C9-46A0-94D4-44D123DBFD1B}" presName="node" presStyleLbl="node1" presStyleIdx="15" presStyleCnt="18">
        <dgm:presLayoutVars>
          <dgm:bulletEnabled val="1"/>
        </dgm:presLayoutVars>
      </dgm:prSet>
      <dgm:spPr/>
    </dgm:pt>
    <dgm:pt modelId="{9C42881C-5056-C74D-A50C-02F7AC3B6419}" type="pres">
      <dgm:prSet presAssocID="{0AD55CD9-4559-498A-8F87-D0F0BC3D9088}" presName="sibTrans" presStyleLbl="sibTrans1D1" presStyleIdx="15" presStyleCnt="17"/>
      <dgm:spPr/>
    </dgm:pt>
    <dgm:pt modelId="{6E6C2F1A-1792-AA4C-9266-1DD042280207}" type="pres">
      <dgm:prSet presAssocID="{0AD55CD9-4559-498A-8F87-D0F0BC3D9088}" presName="connectorText" presStyleLbl="sibTrans1D1" presStyleIdx="15" presStyleCnt="17"/>
      <dgm:spPr/>
    </dgm:pt>
    <dgm:pt modelId="{91334311-10C6-D44C-914C-E11FD68C6560}" type="pres">
      <dgm:prSet presAssocID="{421F6BD9-8EFF-4D0A-A97C-56CF33625D72}" presName="node" presStyleLbl="node1" presStyleIdx="16" presStyleCnt="18">
        <dgm:presLayoutVars>
          <dgm:bulletEnabled val="1"/>
        </dgm:presLayoutVars>
      </dgm:prSet>
      <dgm:spPr/>
    </dgm:pt>
    <dgm:pt modelId="{3B4AA008-9087-914D-A56E-B657AF072EAE}" type="pres">
      <dgm:prSet presAssocID="{0D476C8B-39A7-4375-B7DD-BDF27BFB2339}" presName="sibTrans" presStyleLbl="sibTrans1D1" presStyleIdx="16" presStyleCnt="17"/>
      <dgm:spPr/>
    </dgm:pt>
    <dgm:pt modelId="{9E434F52-27CA-984E-B505-0B886948BBFB}" type="pres">
      <dgm:prSet presAssocID="{0D476C8B-39A7-4375-B7DD-BDF27BFB2339}" presName="connectorText" presStyleLbl="sibTrans1D1" presStyleIdx="16" presStyleCnt="17"/>
      <dgm:spPr/>
    </dgm:pt>
    <dgm:pt modelId="{0C3688D3-B33E-5648-94A0-183FD4EA4799}" type="pres">
      <dgm:prSet presAssocID="{AB7A2C9C-8F71-4EA9-8758-F78AFC0A2322}" presName="node" presStyleLbl="node1" presStyleIdx="17" presStyleCnt="18">
        <dgm:presLayoutVars>
          <dgm:bulletEnabled val="1"/>
        </dgm:presLayoutVars>
      </dgm:prSet>
      <dgm:spPr/>
    </dgm:pt>
  </dgm:ptLst>
  <dgm:cxnLst>
    <dgm:cxn modelId="{4317B100-2A15-4C4A-86D6-032860C26019}" type="presOf" srcId="{E5B1C8C3-B9E6-43A3-A259-435FC56FF92A}" destId="{66D67614-2CEC-5440-8585-6B4605A8E5E0}" srcOrd="0" destOrd="0" presId="urn:microsoft.com/office/officeart/2016/7/layout/RepeatingBendingProcessNew"/>
    <dgm:cxn modelId="{F22FC001-4C65-7647-976F-6831B43CFD91}" type="presOf" srcId="{41B2289A-759B-4CE6-A9EE-1CF6EFDE4243}" destId="{9D679BDB-4DE2-F84F-87E2-F2020B84A91E}" srcOrd="0" destOrd="0" presId="urn:microsoft.com/office/officeart/2016/7/layout/RepeatingBendingProcessNew"/>
    <dgm:cxn modelId="{2F824003-232C-4FF4-8E80-3929FF0756A4}" srcId="{B4C05E61-ED78-48E1-9620-368DC19BD1C5}" destId="{68DDCE39-0A64-4943-A4D8-8AFC0EF28428}" srcOrd="2" destOrd="0" parTransId="{7702A791-6ECD-4BAD-A476-01241E04D45C}" sibTransId="{A65D2D98-19AB-4623-BC1C-FBDFDDE5D697}"/>
    <dgm:cxn modelId="{459C880A-A67C-064C-BBDE-6DEC07909F1E}" type="presOf" srcId="{546B659A-7FA8-4B0B-A873-137AA77EBCAB}" destId="{ED0C98A1-8415-7A49-84CA-BD34B06DF591}" srcOrd="1" destOrd="0" presId="urn:microsoft.com/office/officeart/2016/7/layout/RepeatingBendingProcessNew"/>
    <dgm:cxn modelId="{D8C71A19-E31D-4F4B-BDFE-27523AC0BF7F}" srcId="{B4C05E61-ED78-48E1-9620-368DC19BD1C5}" destId="{E84FF201-661C-4D10-BA95-27D303CDFE75}" srcOrd="14" destOrd="0" parTransId="{3100EC66-A05F-4FBC-AB92-3463B6F92F9B}" sibTransId="{9B859DCD-2FF6-41E0-A4E6-960C5FA9E93E}"/>
    <dgm:cxn modelId="{4374D71B-21E9-41DA-B069-4B3FC9FE1BFA}" srcId="{B4C05E61-ED78-48E1-9620-368DC19BD1C5}" destId="{5A72D428-19AC-4862-8BB2-7BA9EED59340}" srcOrd="0" destOrd="0" parTransId="{EA0229F9-FF00-46B8-8749-E476DDD6156E}" sibTransId="{F47FB4BE-87A5-47D9-A521-EFF68CE619F5}"/>
    <dgm:cxn modelId="{AB6E2E1C-2211-0846-956B-DDDD79DAEF3A}" type="presOf" srcId="{3CDC0D38-E845-4FDC-8139-84D324F87EF7}" destId="{92685321-F79A-7542-83EE-E265812F902D}" srcOrd="1" destOrd="0" presId="urn:microsoft.com/office/officeart/2016/7/layout/RepeatingBendingProcessNew"/>
    <dgm:cxn modelId="{11F84823-FF5D-3C48-99A6-427A65A7949F}" type="presOf" srcId="{64065284-C6CC-4597-84FE-1F3BBB5E7EEB}" destId="{7EEB6D7C-07F3-E645-8AAE-4A3BD366BB69}" srcOrd="1" destOrd="0" presId="urn:microsoft.com/office/officeart/2016/7/layout/RepeatingBendingProcessNew"/>
    <dgm:cxn modelId="{C5983925-D6EA-2440-A286-003AAFAA054E}" type="presOf" srcId="{72907FC9-154E-4A19-9D90-E16C36F5B29B}" destId="{9C0410D3-BD1E-044A-B7E8-6C6096C8BAC5}" srcOrd="0" destOrd="0" presId="urn:microsoft.com/office/officeart/2016/7/layout/RepeatingBendingProcessNew"/>
    <dgm:cxn modelId="{793A9729-ECB3-034E-B8CB-DF4E2597E272}" type="presOf" srcId="{51D53C59-F695-4B28-9DFE-7F4D70E91190}" destId="{3C98CC25-A594-9740-9597-C7F1D354FB13}" srcOrd="0" destOrd="0" presId="urn:microsoft.com/office/officeart/2016/7/layout/RepeatingBendingProcessNew"/>
    <dgm:cxn modelId="{3D6B9829-F710-9043-9529-703DECFC79BF}" type="presOf" srcId="{68DDCE39-0A64-4943-A4D8-8AFC0EF28428}" destId="{D890BC15-AB3F-E649-A9C3-EA6DA42A064B}" srcOrd="0" destOrd="0" presId="urn:microsoft.com/office/officeart/2016/7/layout/RepeatingBendingProcessNew"/>
    <dgm:cxn modelId="{0952802D-456A-CC40-8689-DD36143D8056}" type="presOf" srcId="{787BB1B2-7FA3-4A4F-96E4-8EDA7B43B3FE}" destId="{9994FBEE-F0AE-6041-9716-FC8A057BD9B4}" srcOrd="0" destOrd="0" presId="urn:microsoft.com/office/officeart/2016/7/layout/RepeatingBendingProcessNew"/>
    <dgm:cxn modelId="{A5357D30-EA7E-BE48-8740-59783475866F}" type="presOf" srcId="{7FFC8850-56EC-4592-8BCC-06F71FA83B08}" destId="{CD909BCC-AACD-CB4C-9232-8CC4316A2ECF}" srcOrd="0" destOrd="0" presId="urn:microsoft.com/office/officeart/2016/7/layout/RepeatingBendingProcessNew"/>
    <dgm:cxn modelId="{EAC60533-4DA9-0345-A03E-F8F20F169C8F}" type="presOf" srcId="{0D476C8B-39A7-4375-B7DD-BDF27BFB2339}" destId="{3B4AA008-9087-914D-A56E-B657AF072EAE}" srcOrd="0" destOrd="0" presId="urn:microsoft.com/office/officeart/2016/7/layout/RepeatingBendingProcessNew"/>
    <dgm:cxn modelId="{54861639-F9AA-4F1F-B678-D23252E3626B}" srcId="{B4C05E61-ED78-48E1-9620-368DC19BD1C5}" destId="{787BB1B2-7FA3-4A4F-96E4-8EDA7B43B3FE}" srcOrd="12" destOrd="0" parTransId="{066FBE50-C210-4998-B358-F323C5ED8000}" sibTransId="{5B96F711-D88A-47BC-BD8E-FCB16C98DF05}"/>
    <dgm:cxn modelId="{0541DD3A-CADE-3A42-A104-CA5BEFA6E6CE}" type="presOf" srcId="{0FFF3647-FF61-4765-824B-78602BB086A9}" destId="{212BBD54-AEE2-8D4B-AB67-DD5A3108C40F}" srcOrd="1" destOrd="0" presId="urn:microsoft.com/office/officeart/2016/7/layout/RepeatingBendingProcessNew"/>
    <dgm:cxn modelId="{78D4E93C-EC77-420E-92A2-8477274B9572}" srcId="{B4C05E61-ED78-48E1-9620-368DC19BD1C5}" destId="{E5B1C8C3-B9E6-43A3-A259-435FC56FF92A}" srcOrd="1" destOrd="0" parTransId="{76FFDC5A-35C2-4C77-88C2-F642BB26356D}" sibTransId="{72907FC9-154E-4A19-9D90-E16C36F5B29B}"/>
    <dgm:cxn modelId="{F7AC1743-79A0-6142-995F-CED7C54751F5}" type="presOf" srcId="{B08FA1B8-339A-44BD-8F1C-B26FC1D06238}" destId="{CF0B059F-91D1-344A-93B6-5A9C8848AD28}" srcOrd="0" destOrd="0" presId="urn:microsoft.com/office/officeart/2016/7/layout/RepeatingBendingProcessNew"/>
    <dgm:cxn modelId="{594A484A-4282-D04F-8B34-4EFEADC1D957}" type="presOf" srcId="{72907FC9-154E-4A19-9D90-E16C36F5B29B}" destId="{988E4CC9-C8AA-824C-B2E1-71A5A1F2FE9E}" srcOrd="1" destOrd="0" presId="urn:microsoft.com/office/officeart/2016/7/layout/RepeatingBendingProcessNew"/>
    <dgm:cxn modelId="{6F4AD24C-D283-E946-9A15-1D36AE832DAA}" type="presOf" srcId="{B08FA1B8-339A-44BD-8F1C-B26FC1D06238}" destId="{92C970A2-1A8A-0141-AE62-17C11AA4C9F9}" srcOrd="1" destOrd="0" presId="urn:microsoft.com/office/officeart/2016/7/layout/RepeatingBendingProcessNew"/>
    <dgm:cxn modelId="{07CB0F50-173E-0540-A308-F5E8D2F35B77}" type="presOf" srcId="{5A72D428-19AC-4862-8BB2-7BA9EED59340}" destId="{9E02762A-B2D6-BD44-8F02-BB33106C9FB9}" srcOrd="0" destOrd="0" presId="urn:microsoft.com/office/officeart/2016/7/layout/RepeatingBendingProcessNew"/>
    <dgm:cxn modelId="{B90A2551-2A20-AD48-825C-98F564C1C698}" type="presOf" srcId="{3CDC0D38-E845-4FDC-8139-84D324F87EF7}" destId="{8CC8B741-6F0C-984E-BC4A-46CF33376560}" srcOrd="0" destOrd="0" presId="urn:microsoft.com/office/officeart/2016/7/layout/RepeatingBendingProcessNew"/>
    <dgm:cxn modelId="{92FEA754-101C-BB44-A5BF-24C6675A4551}" type="presOf" srcId="{0AD55CD9-4559-498A-8F87-D0F0BC3D9088}" destId="{9C42881C-5056-C74D-A50C-02F7AC3B6419}" srcOrd="0" destOrd="0" presId="urn:microsoft.com/office/officeart/2016/7/layout/RepeatingBendingProcessNew"/>
    <dgm:cxn modelId="{43F0E254-33D8-CA44-800E-959F7E5933D1}" type="presOf" srcId="{CAF38556-9968-48C2-A76D-E134EC4B8796}" destId="{ACD68214-70ED-2C40-AEB0-99D30174D40D}" srcOrd="0" destOrd="0" presId="urn:microsoft.com/office/officeart/2016/7/layout/RepeatingBendingProcessNew"/>
    <dgm:cxn modelId="{4C6BEC58-C0D2-3447-B242-6F4BB3F9A133}" type="presOf" srcId="{48256F1F-6094-41FB-9EE7-FFFC53361C08}" destId="{B19095BB-6EF7-6744-A168-69D7B562F567}" srcOrd="0" destOrd="0" presId="urn:microsoft.com/office/officeart/2016/7/layout/RepeatingBendingProcessNew"/>
    <dgm:cxn modelId="{2535AB5A-15E0-4C4B-99BB-844FD6619C58}" type="presOf" srcId="{546B659A-7FA8-4B0B-A873-137AA77EBCAB}" destId="{C98BC228-EC63-7849-B996-DF4B22F68E01}" srcOrd="0" destOrd="0" presId="urn:microsoft.com/office/officeart/2016/7/layout/RepeatingBendingProcessNew"/>
    <dgm:cxn modelId="{B2596F5D-A806-6540-8083-14CF97672412}" type="presOf" srcId="{1C446B59-D6F5-4019-895E-E95E06291A79}" destId="{CFD23ED7-38A4-1340-91E3-EADA1DFC499E}" srcOrd="0" destOrd="0" presId="urn:microsoft.com/office/officeart/2016/7/layout/RepeatingBendingProcessNew"/>
    <dgm:cxn modelId="{6C89FA63-E8A2-4A42-932A-A8DDD827A09D}" srcId="{B4C05E61-ED78-48E1-9620-368DC19BD1C5}" destId="{913744B5-A8C9-46A0-94D4-44D123DBFD1B}" srcOrd="15" destOrd="0" parTransId="{94DB06E0-30B3-4861-AC9A-6B160022DB1A}" sibTransId="{0AD55CD9-4559-498A-8F87-D0F0BC3D9088}"/>
    <dgm:cxn modelId="{AA1BD569-067B-814C-AA88-A75B41376EB7}" type="presOf" srcId="{E84FF201-661C-4D10-BA95-27D303CDFE75}" destId="{127520AF-C9D2-A847-95B1-85A73D7019CB}" srcOrd="0" destOrd="0" presId="urn:microsoft.com/office/officeart/2016/7/layout/RepeatingBendingProcessNew"/>
    <dgm:cxn modelId="{4F3F536A-1223-5446-8580-52FE6370F23B}" type="presOf" srcId="{0D476C8B-39A7-4375-B7DD-BDF27BFB2339}" destId="{9E434F52-27CA-984E-B505-0B886948BBFB}" srcOrd="1" destOrd="0" presId="urn:microsoft.com/office/officeart/2016/7/layout/RepeatingBendingProcessNew"/>
    <dgm:cxn modelId="{27C4F96C-22C6-1C4E-B036-D0DD956333B7}" type="presOf" srcId="{A3146622-A1E4-4667-B420-4D2F9D10340E}" destId="{51396178-A7E7-4746-AC84-521510482729}" srcOrd="0" destOrd="0" presId="urn:microsoft.com/office/officeart/2016/7/layout/RepeatingBendingProcessNew"/>
    <dgm:cxn modelId="{8091536E-C3E3-0D41-B2FB-2070FA7E9529}" type="presOf" srcId="{48256F1F-6094-41FB-9EE7-FFFC53361C08}" destId="{37BBA386-7E59-8B46-8703-477836281E51}" srcOrd="1" destOrd="0" presId="urn:microsoft.com/office/officeart/2016/7/layout/RepeatingBendingProcessNew"/>
    <dgm:cxn modelId="{AC98F06E-CD0A-0C49-9373-619FCDB94EFD}" type="presOf" srcId="{8FE10D50-1C6C-4E40-B501-BDA4D21FC56B}" destId="{2F8B6984-B3F9-6149-B8AA-EF32A3FAF865}" srcOrd="0" destOrd="0" presId="urn:microsoft.com/office/officeart/2016/7/layout/RepeatingBendingProcessNew"/>
    <dgm:cxn modelId="{DDA83471-E2EC-2047-BCED-24CFB3B63CB0}" type="presOf" srcId="{64065284-C6CC-4597-84FE-1F3BBB5E7EEB}" destId="{36B68B2D-4A1E-2246-93A5-CB825A559307}" srcOrd="0" destOrd="0" presId="urn:microsoft.com/office/officeart/2016/7/layout/RepeatingBendingProcessNew"/>
    <dgm:cxn modelId="{57FA7774-E700-3849-98B6-6F0DCFD121C9}" type="presOf" srcId="{8CFCC6AE-195F-40D5-B51E-3EB0AC305B2E}" destId="{785017CF-703D-FF4A-AAEA-F3E70A8226E1}" srcOrd="1" destOrd="0" presId="urn:microsoft.com/office/officeart/2016/7/layout/RepeatingBendingProcessNew"/>
    <dgm:cxn modelId="{D2FE5978-6FC5-4766-A75D-AEA48BC9A047}" srcId="{B4C05E61-ED78-48E1-9620-368DC19BD1C5}" destId="{41B2289A-759B-4CE6-A9EE-1CF6EFDE4243}" srcOrd="8" destOrd="0" parTransId="{7E862E3E-F1D1-4DD5-94BC-27D873713782}" sibTransId="{B08FA1B8-339A-44BD-8F1C-B26FC1D06238}"/>
    <dgm:cxn modelId="{73E4F493-EABC-8341-A110-68846B742649}" type="presOf" srcId="{A65D2D98-19AB-4623-BC1C-FBDFDDE5D697}" destId="{CCCBEE70-61B6-B741-BB94-2F26F9BF96CE}" srcOrd="0" destOrd="0" presId="urn:microsoft.com/office/officeart/2016/7/layout/RepeatingBendingProcessNew"/>
    <dgm:cxn modelId="{ED60EFA0-4158-4A0B-A888-6733AAC71B67}" srcId="{B4C05E61-ED78-48E1-9620-368DC19BD1C5}" destId="{421F6BD9-8EFF-4D0A-A97C-56CF33625D72}" srcOrd="16" destOrd="0" parTransId="{19EBF92B-F4D6-4395-9A5C-92C3C9A4D254}" sibTransId="{0D476C8B-39A7-4375-B7DD-BDF27BFB2339}"/>
    <dgm:cxn modelId="{4B632AA3-2171-4B24-9F3A-29598C6C7ECC}" srcId="{B4C05E61-ED78-48E1-9620-368DC19BD1C5}" destId="{79712014-7823-4707-9962-0DF131013AB9}" srcOrd="7" destOrd="0" parTransId="{AB0FAF2D-0821-4AD9-A28F-4EB3730C563D}" sibTransId="{7FFC8850-56EC-4592-8BCC-06F71FA83B08}"/>
    <dgm:cxn modelId="{BB3644AB-FFCD-D345-91F4-D93C43989A37}" type="presOf" srcId="{B4C05E61-ED78-48E1-9620-368DC19BD1C5}" destId="{CCCF30AD-A439-9D4F-B80E-683B5DB3D2FF}" srcOrd="0" destOrd="0" presId="urn:microsoft.com/office/officeart/2016/7/layout/RepeatingBendingProcessNew"/>
    <dgm:cxn modelId="{216010AC-579C-BA44-988F-FCC279EB8346}" type="presOf" srcId="{AB7A2C9C-8F71-4EA9-8758-F78AFC0A2322}" destId="{0C3688D3-B33E-5648-94A0-183FD4EA4799}" srcOrd="0" destOrd="0" presId="urn:microsoft.com/office/officeart/2016/7/layout/RepeatingBendingProcessNew"/>
    <dgm:cxn modelId="{6F3D4BAD-D501-4F2D-A256-835AD2AC1556}" srcId="{B4C05E61-ED78-48E1-9620-368DC19BD1C5}" destId="{1E4E142B-DAFA-4DD3-8053-A024C61AF3B4}" srcOrd="10" destOrd="0" parTransId="{B2F37A82-F0CA-4F38-BA9B-CFD02A64B0E9}" sibTransId="{546B659A-7FA8-4B0B-A873-137AA77EBCAB}"/>
    <dgm:cxn modelId="{FE1683AF-F8F2-ED4F-91D1-98231503F3A7}" type="presOf" srcId="{84B618FA-0572-4F35-85B2-4C7EE3519B13}" destId="{4A9BCC9F-3946-9744-8450-A642E285C355}" srcOrd="0" destOrd="0" presId="urn:microsoft.com/office/officeart/2016/7/layout/RepeatingBendingProcessNew"/>
    <dgm:cxn modelId="{D2AC38B3-A2D2-8842-B0AB-A5CE74E6A137}" type="presOf" srcId="{913744B5-A8C9-46A0-94D4-44D123DBFD1B}" destId="{7C76EB02-86A5-C849-A9D2-AD069CDBB5F6}" srcOrd="0" destOrd="0" presId="urn:microsoft.com/office/officeart/2016/7/layout/RepeatingBendingProcessNew"/>
    <dgm:cxn modelId="{3FDFBDB6-BD40-DC4F-AE65-6BF9B533B0B5}" type="presOf" srcId="{4B0E8981-1EBF-4C19-A4D9-74B14189BFAF}" destId="{D428C229-F8DB-6D46-B38F-DA6F1DAE562C}" srcOrd="1" destOrd="0" presId="urn:microsoft.com/office/officeart/2016/7/layout/RepeatingBendingProcessNew"/>
    <dgm:cxn modelId="{0343CEBD-0567-4521-B57D-AAA49DC5742F}" srcId="{B4C05E61-ED78-48E1-9620-368DC19BD1C5}" destId="{AB7A2C9C-8F71-4EA9-8758-F78AFC0A2322}" srcOrd="17" destOrd="0" parTransId="{C5E9A798-F7E5-4C3A-8118-1A02672B75D9}" sibTransId="{AC958125-F0AA-4390-8A34-2AAA1A0C63B9}"/>
    <dgm:cxn modelId="{B99E90BE-4EF5-D042-AE41-AA9B6BE86C0B}" type="presOf" srcId="{0115A7DD-038A-4E8B-80B1-FB920139EEBC}" destId="{6CD692C8-506B-4F4F-B5EA-482F5FB85AE9}" srcOrd="0" destOrd="0" presId="urn:microsoft.com/office/officeart/2016/7/layout/RepeatingBendingProcessNew"/>
    <dgm:cxn modelId="{D1A184C3-4CBC-4352-B6BB-39B67E4F7C04}" srcId="{B4C05E61-ED78-48E1-9620-368DC19BD1C5}" destId="{51D53C59-F695-4B28-9DFE-7F4D70E91190}" srcOrd="13" destOrd="0" parTransId="{2454033A-C08C-4DFB-BF6D-9779011AEA96}" sibTransId="{4B0E8981-1EBF-4C19-A4D9-74B14189BFAF}"/>
    <dgm:cxn modelId="{FA84E4C3-85DB-4EBE-BDA0-A96F4093DFA8}" srcId="{B4C05E61-ED78-48E1-9620-368DC19BD1C5}" destId="{8FE10D50-1C6C-4E40-B501-BDA4D21FC56B}" srcOrd="6" destOrd="0" parTransId="{50BBD510-9F82-4CB9-B58D-64CF8B8D9C4C}" sibTransId="{CAF38556-9968-48C2-A76D-E134EC4B8796}"/>
    <dgm:cxn modelId="{E8CD36C8-D9B2-4D78-8204-D30E502C688F}" srcId="{B4C05E61-ED78-48E1-9620-368DC19BD1C5}" destId="{1C446B59-D6F5-4019-895E-E95E06291A79}" srcOrd="11" destOrd="0" parTransId="{84E8A11C-52C7-4A58-AB22-7E4590FC0885}" sibTransId="{8CFCC6AE-195F-40D5-B51E-3EB0AC305B2E}"/>
    <dgm:cxn modelId="{434F25C9-C78D-4380-82D1-13585F45325E}" srcId="{B4C05E61-ED78-48E1-9620-368DC19BD1C5}" destId="{84B618FA-0572-4F35-85B2-4C7EE3519B13}" srcOrd="4" destOrd="0" parTransId="{52AB64AD-6A2C-4567-A9EB-1FFB09466A8D}" sibTransId="{3CDC0D38-E845-4FDC-8139-84D324F87EF7}"/>
    <dgm:cxn modelId="{A19F9BCB-60FB-104E-ACDC-E08962C874C2}" type="presOf" srcId="{F47FB4BE-87A5-47D9-A521-EFF68CE619F5}" destId="{6AF28C3C-D753-7A41-A1F4-C1EBF92CB160}" srcOrd="0" destOrd="0" presId="urn:microsoft.com/office/officeart/2016/7/layout/RepeatingBendingProcessNew"/>
    <dgm:cxn modelId="{A6232CCD-2137-4D32-8709-851C2EC22AEC}" srcId="{B4C05E61-ED78-48E1-9620-368DC19BD1C5}" destId="{0115A7DD-038A-4E8B-80B1-FB920139EEBC}" srcOrd="9" destOrd="0" parTransId="{1568DB43-3904-4B9D-8579-70673E20D1A3}" sibTransId="{48256F1F-6094-41FB-9EE7-FFFC53361C08}"/>
    <dgm:cxn modelId="{707557D2-7755-AA48-A7D6-7FF06672D0D4}" type="presOf" srcId="{9B859DCD-2FF6-41E0-A4E6-960C5FA9E93E}" destId="{8A009498-62A3-7342-82E3-25F493E10BB7}" srcOrd="1" destOrd="0" presId="urn:microsoft.com/office/officeart/2016/7/layout/RepeatingBendingProcessNew"/>
    <dgm:cxn modelId="{8F3278D2-DDC2-447E-B85F-1EF7147635BB}" srcId="{B4C05E61-ED78-48E1-9620-368DC19BD1C5}" destId="{A3146622-A1E4-4667-B420-4D2F9D10340E}" srcOrd="5" destOrd="0" parTransId="{E514C420-C573-4705-ACCA-1AC82877A6B4}" sibTransId="{0FFF3647-FF61-4765-824B-78602BB086A9}"/>
    <dgm:cxn modelId="{3CA80DD5-8F36-1845-AC2E-B7996E64AD5F}" type="presOf" srcId="{2F1470AD-BB62-4460-82AA-BEB4E53D634E}" destId="{2C4E9E04-9319-FA4F-8AF2-4C0F9A9F48B0}" srcOrd="0" destOrd="0" presId="urn:microsoft.com/office/officeart/2016/7/layout/RepeatingBendingProcessNew"/>
    <dgm:cxn modelId="{6E29E9D6-5CD6-7E41-8725-CC3F841CE560}" type="presOf" srcId="{8CFCC6AE-195F-40D5-B51E-3EB0AC305B2E}" destId="{1250D2C3-B487-CF4F-9398-72880AD6E88A}" srcOrd="0" destOrd="0" presId="urn:microsoft.com/office/officeart/2016/7/layout/RepeatingBendingProcessNew"/>
    <dgm:cxn modelId="{9A0E8FD8-F769-A84E-9344-B11D574D2F1C}" type="presOf" srcId="{4B0E8981-1EBF-4C19-A4D9-74B14189BFAF}" destId="{AE833695-8135-7B4B-BC5B-6DF8E797B43F}" srcOrd="0" destOrd="0" presId="urn:microsoft.com/office/officeart/2016/7/layout/RepeatingBendingProcessNew"/>
    <dgm:cxn modelId="{F4E3DCD8-583A-8C49-9090-BBF9BAA19AC5}" type="presOf" srcId="{0AD55CD9-4559-498A-8F87-D0F0BC3D9088}" destId="{6E6C2F1A-1792-AA4C-9266-1DD042280207}" srcOrd="1" destOrd="0" presId="urn:microsoft.com/office/officeart/2016/7/layout/RepeatingBendingProcessNew"/>
    <dgm:cxn modelId="{819233DD-87C4-0A4A-96F6-1A7202E47003}" type="presOf" srcId="{CAF38556-9968-48C2-A76D-E134EC4B8796}" destId="{7BD929D6-8E4D-FF46-858A-464D99FABB52}" srcOrd="1" destOrd="0" presId="urn:microsoft.com/office/officeart/2016/7/layout/RepeatingBendingProcessNew"/>
    <dgm:cxn modelId="{B800D7DE-4590-BB41-90F3-123D2BCE8A81}" type="presOf" srcId="{F47FB4BE-87A5-47D9-A521-EFF68CE619F5}" destId="{E031CE9A-1D40-5042-94A3-29FDCE014E63}" srcOrd="1" destOrd="0" presId="urn:microsoft.com/office/officeart/2016/7/layout/RepeatingBendingProcessNew"/>
    <dgm:cxn modelId="{355F14E4-7E63-5D47-8CDA-DD0420C692DB}" type="presOf" srcId="{0FFF3647-FF61-4765-824B-78602BB086A9}" destId="{3CE3DA28-B514-BA49-80BD-07C795AC2B07}" srcOrd="0" destOrd="0" presId="urn:microsoft.com/office/officeart/2016/7/layout/RepeatingBendingProcessNew"/>
    <dgm:cxn modelId="{BA0A88E5-AC5B-964B-A58E-37BE8A863DB5}" type="presOf" srcId="{5B96F711-D88A-47BC-BD8E-FCB16C98DF05}" destId="{5CE37B81-E7D2-BA46-8810-A02C10A73459}" srcOrd="1" destOrd="0" presId="urn:microsoft.com/office/officeart/2016/7/layout/RepeatingBendingProcessNew"/>
    <dgm:cxn modelId="{668095E7-59EA-204E-94A2-99E5FB26DFB2}" type="presOf" srcId="{421F6BD9-8EFF-4D0A-A97C-56CF33625D72}" destId="{91334311-10C6-D44C-914C-E11FD68C6560}" srcOrd="0" destOrd="0" presId="urn:microsoft.com/office/officeart/2016/7/layout/RepeatingBendingProcessNew"/>
    <dgm:cxn modelId="{E1D51FE8-C413-7B4F-B38C-12E0A6C46090}" type="presOf" srcId="{1E4E142B-DAFA-4DD3-8053-A024C61AF3B4}" destId="{30335F48-6472-4C46-9027-CD9CD8338C46}" srcOrd="0" destOrd="0" presId="urn:microsoft.com/office/officeart/2016/7/layout/RepeatingBendingProcessNew"/>
    <dgm:cxn modelId="{13771FE9-098B-1548-976D-CDF2631371B0}" type="presOf" srcId="{5B96F711-D88A-47BC-BD8E-FCB16C98DF05}" destId="{D44C0870-FF4A-8A4D-8891-79255DD8BA84}" srcOrd="0" destOrd="0" presId="urn:microsoft.com/office/officeart/2016/7/layout/RepeatingBendingProcessNew"/>
    <dgm:cxn modelId="{DE4D79ED-8648-424B-A455-9DF19623F1A2}" type="presOf" srcId="{A65D2D98-19AB-4623-BC1C-FBDFDDE5D697}" destId="{80D351EB-847B-C247-A49C-374F32BF3291}" srcOrd="1" destOrd="0" presId="urn:microsoft.com/office/officeart/2016/7/layout/RepeatingBendingProcessNew"/>
    <dgm:cxn modelId="{656921EF-0238-224A-9DD3-FBB09562C8C5}" type="presOf" srcId="{7FFC8850-56EC-4592-8BCC-06F71FA83B08}" destId="{5FCECE1A-F761-724D-87B4-F99A329E5A01}" srcOrd="1" destOrd="0" presId="urn:microsoft.com/office/officeart/2016/7/layout/RepeatingBendingProcessNew"/>
    <dgm:cxn modelId="{DD82B2FA-E05B-4547-84A2-6589ACD1042B}" type="presOf" srcId="{9B859DCD-2FF6-41E0-A4E6-960C5FA9E93E}" destId="{EB08776F-2BEE-2B49-9B4E-5A2FC3A1FCB3}" srcOrd="0" destOrd="0" presId="urn:microsoft.com/office/officeart/2016/7/layout/RepeatingBendingProcessNew"/>
    <dgm:cxn modelId="{9619DBFA-02B2-40DC-9519-6D71467FD79B}" srcId="{B4C05E61-ED78-48E1-9620-368DC19BD1C5}" destId="{2F1470AD-BB62-4460-82AA-BEB4E53D634E}" srcOrd="3" destOrd="0" parTransId="{749A6224-5744-4409-8ED7-A51C603B036A}" sibTransId="{64065284-C6CC-4597-84FE-1F3BBB5E7EEB}"/>
    <dgm:cxn modelId="{449569FD-2909-814F-95E3-7F790F8F1F74}" type="presOf" srcId="{79712014-7823-4707-9962-0DF131013AB9}" destId="{139F03E9-AF1C-E746-9475-EF71BE2CA55C}" srcOrd="0" destOrd="0" presId="urn:microsoft.com/office/officeart/2016/7/layout/RepeatingBendingProcessNew"/>
    <dgm:cxn modelId="{DC76AB7B-14B2-DB44-BEE6-0C08E0CCF569}" type="presParOf" srcId="{CCCF30AD-A439-9D4F-B80E-683B5DB3D2FF}" destId="{9E02762A-B2D6-BD44-8F02-BB33106C9FB9}" srcOrd="0" destOrd="0" presId="urn:microsoft.com/office/officeart/2016/7/layout/RepeatingBendingProcessNew"/>
    <dgm:cxn modelId="{87302603-5882-424B-AC37-F428C5C76646}" type="presParOf" srcId="{CCCF30AD-A439-9D4F-B80E-683B5DB3D2FF}" destId="{6AF28C3C-D753-7A41-A1F4-C1EBF92CB160}" srcOrd="1" destOrd="0" presId="urn:microsoft.com/office/officeart/2016/7/layout/RepeatingBendingProcessNew"/>
    <dgm:cxn modelId="{518771C4-F1E3-F944-B1EE-F6BCC536FF3C}" type="presParOf" srcId="{6AF28C3C-D753-7A41-A1F4-C1EBF92CB160}" destId="{E031CE9A-1D40-5042-94A3-29FDCE014E63}" srcOrd="0" destOrd="0" presId="urn:microsoft.com/office/officeart/2016/7/layout/RepeatingBendingProcessNew"/>
    <dgm:cxn modelId="{78535491-5D6C-974B-AF1A-06AB90586D27}" type="presParOf" srcId="{CCCF30AD-A439-9D4F-B80E-683B5DB3D2FF}" destId="{66D67614-2CEC-5440-8585-6B4605A8E5E0}" srcOrd="2" destOrd="0" presId="urn:microsoft.com/office/officeart/2016/7/layout/RepeatingBendingProcessNew"/>
    <dgm:cxn modelId="{068E9A07-58CE-0149-AD12-400BE7CA9413}" type="presParOf" srcId="{CCCF30AD-A439-9D4F-B80E-683B5DB3D2FF}" destId="{9C0410D3-BD1E-044A-B7E8-6C6096C8BAC5}" srcOrd="3" destOrd="0" presId="urn:microsoft.com/office/officeart/2016/7/layout/RepeatingBendingProcessNew"/>
    <dgm:cxn modelId="{049E9EBD-B8E5-1A4F-B967-1D86E6409B16}" type="presParOf" srcId="{9C0410D3-BD1E-044A-B7E8-6C6096C8BAC5}" destId="{988E4CC9-C8AA-824C-B2E1-71A5A1F2FE9E}" srcOrd="0" destOrd="0" presId="urn:microsoft.com/office/officeart/2016/7/layout/RepeatingBendingProcessNew"/>
    <dgm:cxn modelId="{5F7B250F-67AB-F04F-AEB6-665A511FD45B}" type="presParOf" srcId="{CCCF30AD-A439-9D4F-B80E-683B5DB3D2FF}" destId="{D890BC15-AB3F-E649-A9C3-EA6DA42A064B}" srcOrd="4" destOrd="0" presId="urn:microsoft.com/office/officeart/2016/7/layout/RepeatingBendingProcessNew"/>
    <dgm:cxn modelId="{72210180-EDEE-CC43-A136-55DF47831282}" type="presParOf" srcId="{CCCF30AD-A439-9D4F-B80E-683B5DB3D2FF}" destId="{CCCBEE70-61B6-B741-BB94-2F26F9BF96CE}" srcOrd="5" destOrd="0" presId="urn:microsoft.com/office/officeart/2016/7/layout/RepeatingBendingProcessNew"/>
    <dgm:cxn modelId="{A55BDE16-9304-BE44-A748-AE04AD2ED972}" type="presParOf" srcId="{CCCBEE70-61B6-B741-BB94-2F26F9BF96CE}" destId="{80D351EB-847B-C247-A49C-374F32BF3291}" srcOrd="0" destOrd="0" presId="urn:microsoft.com/office/officeart/2016/7/layout/RepeatingBendingProcessNew"/>
    <dgm:cxn modelId="{D5D1C638-BB5D-474D-9618-6E19A6F3EEED}" type="presParOf" srcId="{CCCF30AD-A439-9D4F-B80E-683B5DB3D2FF}" destId="{2C4E9E04-9319-FA4F-8AF2-4C0F9A9F48B0}" srcOrd="6" destOrd="0" presId="urn:microsoft.com/office/officeart/2016/7/layout/RepeatingBendingProcessNew"/>
    <dgm:cxn modelId="{1F8275A0-63FA-0749-A9BB-F6F7A16BD92A}" type="presParOf" srcId="{CCCF30AD-A439-9D4F-B80E-683B5DB3D2FF}" destId="{36B68B2D-4A1E-2246-93A5-CB825A559307}" srcOrd="7" destOrd="0" presId="urn:microsoft.com/office/officeart/2016/7/layout/RepeatingBendingProcessNew"/>
    <dgm:cxn modelId="{43C237A8-9C15-B64F-BB3B-BB460CC523C0}" type="presParOf" srcId="{36B68B2D-4A1E-2246-93A5-CB825A559307}" destId="{7EEB6D7C-07F3-E645-8AAE-4A3BD366BB69}" srcOrd="0" destOrd="0" presId="urn:microsoft.com/office/officeart/2016/7/layout/RepeatingBendingProcessNew"/>
    <dgm:cxn modelId="{4B690DE2-A9BC-C647-AE72-FCF52E267AAA}" type="presParOf" srcId="{CCCF30AD-A439-9D4F-B80E-683B5DB3D2FF}" destId="{4A9BCC9F-3946-9744-8450-A642E285C355}" srcOrd="8" destOrd="0" presId="urn:microsoft.com/office/officeart/2016/7/layout/RepeatingBendingProcessNew"/>
    <dgm:cxn modelId="{55D88733-27B6-8B49-8622-F7C9C7CAD0D8}" type="presParOf" srcId="{CCCF30AD-A439-9D4F-B80E-683B5DB3D2FF}" destId="{8CC8B741-6F0C-984E-BC4A-46CF33376560}" srcOrd="9" destOrd="0" presId="urn:microsoft.com/office/officeart/2016/7/layout/RepeatingBendingProcessNew"/>
    <dgm:cxn modelId="{554EA196-FAFB-494F-B514-153A103E72E9}" type="presParOf" srcId="{8CC8B741-6F0C-984E-BC4A-46CF33376560}" destId="{92685321-F79A-7542-83EE-E265812F902D}" srcOrd="0" destOrd="0" presId="urn:microsoft.com/office/officeart/2016/7/layout/RepeatingBendingProcessNew"/>
    <dgm:cxn modelId="{C775FEE4-6805-704E-B4ED-22B121C1B2F3}" type="presParOf" srcId="{CCCF30AD-A439-9D4F-B80E-683B5DB3D2FF}" destId="{51396178-A7E7-4746-AC84-521510482729}" srcOrd="10" destOrd="0" presId="urn:microsoft.com/office/officeart/2016/7/layout/RepeatingBendingProcessNew"/>
    <dgm:cxn modelId="{64B8D65D-DC67-F64B-95A2-AB7F111C66BC}" type="presParOf" srcId="{CCCF30AD-A439-9D4F-B80E-683B5DB3D2FF}" destId="{3CE3DA28-B514-BA49-80BD-07C795AC2B07}" srcOrd="11" destOrd="0" presId="urn:microsoft.com/office/officeart/2016/7/layout/RepeatingBendingProcessNew"/>
    <dgm:cxn modelId="{258A5B2F-D0A7-BC4E-8AC2-C30FE69C53A3}" type="presParOf" srcId="{3CE3DA28-B514-BA49-80BD-07C795AC2B07}" destId="{212BBD54-AEE2-8D4B-AB67-DD5A3108C40F}" srcOrd="0" destOrd="0" presId="urn:microsoft.com/office/officeart/2016/7/layout/RepeatingBendingProcessNew"/>
    <dgm:cxn modelId="{07B29499-495F-2349-9559-8757947622BD}" type="presParOf" srcId="{CCCF30AD-A439-9D4F-B80E-683B5DB3D2FF}" destId="{2F8B6984-B3F9-6149-B8AA-EF32A3FAF865}" srcOrd="12" destOrd="0" presId="urn:microsoft.com/office/officeart/2016/7/layout/RepeatingBendingProcessNew"/>
    <dgm:cxn modelId="{BDBE56D0-06BB-8742-B991-5B43C779453B}" type="presParOf" srcId="{CCCF30AD-A439-9D4F-B80E-683B5DB3D2FF}" destId="{ACD68214-70ED-2C40-AEB0-99D30174D40D}" srcOrd="13" destOrd="0" presId="urn:microsoft.com/office/officeart/2016/7/layout/RepeatingBendingProcessNew"/>
    <dgm:cxn modelId="{6BFC6E90-FFC1-864E-B436-8324AF3D504A}" type="presParOf" srcId="{ACD68214-70ED-2C40-AEB0-99D30174D40D}" destId="{7BD929D6-8E4D-FF46-858A-464D99FABB52}" srcOrd="0" destOrd="0" presId="urn:microsoft.com/office/officeart/2016/7/layout/RepeatingBendingProcessNew"/>
    <dgm:cxn modelId="{DA0AC284-714A-7F41-9F99-7E0FC7147C0E}" type="presParOf" srcId="{CCCF30AD-A439-9D4F-B80E-683B5DB3D2FF}" destId="{139F03E9-AF1C-E746-9475-EF71BE2CA55C}" srcOrd="14" destOrd="0" presId="urn:microsoft.com/office/officeart/2016/7/layout/RepeatingBendingProcessNew"/>
    <dgm:cxn modelId="{41FE4FB4-F988-B645-B73D-3057A9AE64F5}" type="presParOf" srcId="{CCCF30AD-A439-9D4F-B80E-683B5DB3D2FF}" destId="{CD909BCC-AACD-CB4C-9232-8CC4316A2ECF}" srcOrd="15" destOrd="0" presId="urn:microsoft.com/office/officeart/2016/7/layout/RepeatingBendingProcessNew"/>
    <dgm:cxn modelId="{F07ECFA2-1A75-FE40-A21A-D2894E2A0F52}" type="presParOf" srcId="{CD909BCC-AACD-CB4C-9232-8CC4316A2ECF}" destId="{5FCECE1A-F761-724D-87B4-F99A329E5A01}" srcOrd="0" destOrd="0" presId="urn:microsoft.com/office/officeart/2016/7/layout/RepeatingBendingProcessNew"/>
    <dgm:cxn modelId="{92EE8B93-52FB-B84B-9C98-43E24B23B427}" type="presParOf" srcId="{CCCF30AD-A439-9D4F-B80E-683B5DB3D2FF}" destId="{9D679BDB-4DE2-F84F-87E2-F2020B84A91E}" srcOrd="16" destOrd="0" presId="urn:microsoft.com/office/officeart/2016/7/layout/RepeatingBendingProcessNew"/>
    <dgm:cxn modelId="{200A9000-1896-A24F-943B-F752F8DB5AD0}" type="presParOf" srcId="{CCCF30AD-A439-9D4F-B80E-683B5DB3D2FF}" destId="{CF0B059F-91D1-344A-93B6-5A9C8848AD28}" srcOrd="17" destOrd="0" presId="urn:microsoft.com/office/officeart/2016/7/layout/RepeatingBendingProcessNew"/>
    <dgm:cxn modelId="{458E0B54-9D1B-BE4B-B88C-D06EF62964EE}" type="presParOf" srcId="{CF0B059F-91D1-344A-93B6-5A9C8848AD28}" destId="{92C970A2-1A8A-0141-AE62-17C11AA4C9F9}" srcOrd="0" destOrd="0" presId="urn:microsoft.com/office/officeart/2016/7/layout/RepeatingBendingProcessNew"/>
    <dgm:cxn modelId="{FB6554DA-CBCD-2248-82E7-9EC2335E43E8}" type="presParOf" srcId="{CCCF30AD-A439-9D4F-B80E-683B5DB3D2FF}" destId="{6CD692C8-506B-4F4F-B5EA-482F5FB85AE9}" srcOrd="18" destOrd="0" presId="urn:microsoft.com/office/officeart/2016/7/layout/RepeatingBendingProcessNew"/>
    <dgm:cxn modelId="{624F83BA-1A70-4747-AD52-4DDE4D76FBE5}" type="presParOf" srcId="{CCCF30AD-A439-9D4F-B80E-683B5DB3D2FF}" destId="{B19095BB-6EF7-6744-A168-69D7B562F567}" srcOrd="19" destOrd="0" presId="urn:microsoft.com/office/officeart/2016/7/layout/RepeatingBendingProcessNew"/>
    <dgm:cxn modelId="{7955780F-3FB8-0D4F-9828-09CD1AC9D38A}" type="presParOf" srcId="{B19095BB-6EF7-6744-A168-69D7B562F567}" destId="{37BBA386-7E59-8B46-8703-477836281E51}" srcOrd="0" destOrd="0" presId="urn:microsoft.com/office/officeart/2016/7/layout/RepeatingBendingProcessNew"/>
    <dgm:cxn modelId="{21B45E45-ED67-AB49-8963-94A26B34691D}" type="presParOf" srcId="{CCCF30AD-A439-9D4F-B80E-683B5DB3D2FF}" destId="{30335F48-6472-4C46-9027-CD9CD8338C46}" srcOrd="20" destOrd="0" presId="urn:microsoft.com/office/officeart/2016/7/layout/RepeatingBendingProcessNew"/>
    <dgm:cxn modelId="{BC813587-11E0-4542-9AB4-C35A5119923D}" type="presParOf" srcId="{CCCF30AD-A439-9D4F-B80E-683B5DB3D2FF}" destId="{C98BC228-EC63-7849-B996-DF4B22F68E01}" srcOrd="21" destOrd="0" presId="urn:microsoft.com/office/officeart/2016/7/layout/RepeatingBendingProcessNew"/>
    <dgm:cxn modelId="{E99216B7-D619-0547-B772-8F6CE0C89BDF}" type="presParOf" srcId="{C98BC228-EC63-7849-B996-DF4B22F68E01}" destId="{ED0C98A1-8415-7A49-84CA-BD34B06DF591}" srcOrd="0" destOrd="0" presId="urn:microsoft.com/office/officeart/2016/7/layout/RepeatingBendingProcessNew"/>
    <dgm:cxn modelId="{569F081C-C28F-2B40-A0BA-8819079D0BC0}" type="presParOf" srcId="{CCCF30AD-A439-9D4F-B80E-683B5DB3D2FF}" destId="{CFD23ED7-38A4-1340-91E3-EADA1DFC499E}" srcOrd="22" destOrd="0" presId="urn:microsoft.com/office/officeart/2016/7/layout/RepeatingBendingProcessNew"/>
    <dgm:cxn modelId="{23B85F58-FF42-1444-8EF1-A81B070F0BA9}" type="presParOf" srcId="{CCCF30AD-A439-9D4F-B80E-683B5DB3D2FF}" destId="{1250D2C3-B487-CF4F-9398-72880AD6E88A}" srcOrd="23" destOrd="0" presId="urn:microsoft.com/office/officeart/2016/7/layout/RepeatingBendingProcessNew"/>
    <dgm:cxn modelId="{8A9D319B-0A05-874F-AC22-BBF558B9A338}" type="presParOf" srcId="{1250D2C3-B487-CF4F-9398-72880AD6E88A}" destId="{785017CF-703D-FF4A-AAEA-F3E70A8226E1}" srcOrd="0" destOrd="0" presId="urn:microsoft.com/office/officeart/2016/7/layout/RepeatingBendingProcessNew"/>
    <dgm:cxn modelId="{B3EEDB1E-2DDB-BC4B-8BDC-9858E624DB69}" type="presParOf" srcId="{CCCF30AD-A439-9D4F-B80E-683B5DB3D2FF}" destId="{9994FBEE-F0AE-6041-9716-FC8A057BD9B4}" srcOrd="24" destOrd="0" presId="urn:microsoft.com/office/officeart/2016/7/layout/RepeatingBendingProcessNew"/>
    <dgm:cxn modelId="{6B4F1F1E-8BC3-0945-8F77-BDF13F643363}" type="presParOf" srcId="{CCCF30AD-A439-9D4F-B80E-683B5DB3D2FF}" destId="{D44C0870-FF4A-8A4D-8891-79255DD8BA84}" srcOrd="25" destOrd="0" presId="urn:microsoft.com/office/officeart/2016/7/layout/RepeatingBendingProcessNew"/>
    <dgm:cxn modelId="{31E2ED18-4DA6-9746-A23A-111C3444C811}" type="presParOf" srcId="{D44C0870-FF4A-8A4D-8891-79255DD8BA84}" destId="{5CE37B81-E7D2-BA46-8810-A02C10A73459}" srcOrd="0" destOrd="0" presId="urn:microsoft.com/office/officeart/2016/7/layout/RepeatingBendingProcessNew"/>
    <dgm:cxn modelId="{3374FF58-6EF9-8A46-BC7C-14E233D058E6}" type="presParOf" srcId="{CCCF30AD-A439-9D4F-B80E-683B5DB3D2FF}" destId="{3C98CC25-A594-9740-9597-C7F1D354FB13}" srcOrd="26" destOrd="0" presId="urn:microsoft.com/office/officeart/2016/7/layout/RepeatingBendingProcessNew"/>
    <dgm:cxn modelId="{71469FD5-36BF-2C43-89AF-DB7483F58964}" type="presParOf" srcId="{CCCF30AD-A439-9D4F-B80E-683B5DB3D2FF}" destId="{AE833695-8135-7B4B-BC5B-6DF8E797B43F}" srcOrd="27" destOrd="0" presId="urn:microsoft.com/office/officeart/2016/7/layout/RepeatingBendingProcessNew"/>
    <dgm:cxn modelId="{3B2BA5AF-C851-1C45-A224-860EA85F4CCB}" type="presParOf" srcId="{AE833695-8135-7B4B-BC5B-6DF8E797B43F}" destId="{D428C229-F8DB-6D46-B38F-DA6F1DAE562C}" srcOrd="0" destOrd="0" presId="urn:microsoft.com/office/officeart/2016/7/layout/RepeatingBendingProcessNew"/>
    <dgm:cxn modelId="{600928DD-83BE-CC49-8D5D-D1CAA38BB91C}" type="presParOf" srcId="{CCCF30AD-A439-9D4F-B80E-683B5DB3D2FF}" destId="{127520AF-C9D2-A847-95B1-85A73D7019CB}" srcOrd="28" destOrd="0" presId="urn:microsoft.com/office/officeart/2016/7/layout/RepeatingBendingProcessNew"/>
    <dgm:cxn modelId="{9C883825-CDB2-DB4C-9DE2-56CD071E3761}" type="presParOf" srcId="{CCCF30AD-A439-9D4F-B80E-683B5DB3D2FF}" destId="{EB08776F-2BEE-2B49-9B4E-5A2FC3A1FCB3}" srcOrd="29" destOrd="0" presId="urn:microsoft.com/office/officeart/2016/7/layout/RepeatingBendingProcessNew"/>
    <dgm:cxn modelId="{F6696461-C21D-FA4E-B28A-6E6AAAB98135}" type="presParOf" srcId="{EB08776F-2BEE-2B49-9B4E-5A2FC3A1FCB3}" destId="{8A009498-62A3-7342-82E3-25F493E10BB7}" srcOrd="0" destOrd="0" presId="urn:microsoft.com/office/officeart/2016/7/layout/RepeatingBendingProcessNew"/>
    <dgm:cxn modelId="{D850FD00-7BD5-6E4C-9424-47138138CED0}" type="presParOf" srcId="{CCCF30AD-A439-9D4F-B80E-683B5DB3D2FF}" destId="{7C76EB02-86A5-C849-A9D2-AD069CDBB5F6}" srcOrd="30" destOrd="0" presId="urn:microsoft.com/office/officeart/2016/7/layout/RepeatingBendingProcessNew"/>
    <dgm:cxn modelId="{55B32A52-3AE9-5B49-8CC6-8AFED40B9E98}" type="presParOf" srcId="{CCCF30AD-A439-9D4F-B80E-683B5DB3D2FF}" destId="{9C42881C-5056-C74D-A50C-02F7AC3B6419}" srcOrd="31" destOrd="0" presId="urn:microsoft.com/office/officeart/2016/7/layout/RepeatingBendingProcessNew"/>
    <dgm:cxn modelId="{3F140CE0-4207-F14D-942F-71E64F834CB5}" type="presParOf" srcId="{9C42881C-5056-C74D-A50C-02F7AC3B6419}" destId="{6E6C2F1A-1792-AA4C-9266-1DD042280207}" srcOrd="0" destOrd="0" presId="urn:microsoft.com/office/officeart/2016/7/layout/RepeatingBendingProcessNew"/>
    <dgm:cxn modelId="{A773091A-D3AA-694C-903E-A12D5C9DCEB5}" type="presParOf" srcId="{CCCF30AD-A439-9D4F-B80E-683B5DB3D2FF}" destId="{91334311-10C6-D44C-914C-E11FD68C6560}" srcOrd="32" destOrd="0" presId="urn:microsoft.com/office/officeart/2016/7/layout/RepeatingBendingProcessNew"/>
    <dgm:cxn modelId="{DDF51E73-27B9-2040-AD7D-D4FE1DF9922E}" type="presParOf" srcId="{CCCF30AD-A439-9D4F-B80E-683B5DB3D2FF}" destId="{3B4AA008-9087-914D-A56E-B657AF072EAE}" srcOrd="33" destOrd="0" presId="urn:microsoft.com/office/officeart/2016/7/layout/RepeatingBendingProcessNew"/>
    <dgm:cxn modelId="{6F14A406-7803-FD48-94EA-DBD0A9E5D4C9}" type="presParOf" srcId="{3B4AA008-9087-914D-A56E-B657AF072EAE}" destId="{9E434F52-27CA-984E-B505-0B886948BBFB}" srcOrd="0" destOrd="0" presId="urn:microsoft.com/office/officeart/2016/7/layout/RepeatingBendingProcessNew"/>
    <dgm:cxn modelId="{906D04A0-A87B-9443-B000-9A2694878991}" type="presParOf" srcId="{CCCF30AD-A439-9D4F-B80E-683B5DB3D2FF}" destId="{0C3688D3-B33E-5648-94A0-183FD4EA4799}" srcOrd="3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59A2A-7C0C-4797-808B-AE6598A096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F7DBBA3-BDF8-425D-B0BF-33EB4ECD5345}">
      <dgm:prSet/>
      <dgm:spPr/>
      <dgm:t>
        <a:bodyPr/>
        <a:lstStyle/>
        <a:p>
          <a:pPr>
            <a:lnSpc>
              <a:spcPct val="100000"/>
            </a:lnSpc>
          </a:pPr>
          <a:r>
            <a:rPr lang="en-IN" b="1" i="0" dirty="0"/>
            <a:t>Communication: </a:t>
          </a:r>
          <a:r>
            <a:rPr lang="en-IN" b="0" i="0" dirty="0"/>
            <a:t>Lets make sure to share updates and have discussions on platforms like Slack. Make sure to have check ins, such, as weekly stand up meetings or sprint reviews to keep everyone on the same page and working together smoothly. Cooperation; </a:t>
          </a:r>
          <a:endParaRPr lang="en-US" dirty="0"/>
        </a:p>
      </dgm:t>
    </dgm:pt>
    <dgm:pt modelId="{D46FD242-D107-4EAC-8264-31FA5E27F758}" type="parTrans" cxnId="{73364EAC-0067-43DA-A206-FFEA029425E1}">
      <dgm:prSet/>
      <dgm:spPr/>
      <dgm:t>
        <a:bodyPr/>
        <a:lstStyle/>
        <a:p>
          <a:endParaRPr lang="en-US"/>
        </a:p>
      </dgm:t>
    </dgm:pt>
    <dgm:pt modelId="{0E7361DB-7B42-47F3-ABBA-D266A882A48F}" type="sibTrans" cxnId="{73364EAC-0067-43DA-A206-FFEA029425E1}">
      <dgm:prSet/>
      <dgm:spPr/>
      <dgm:t>
        <a:bodyPr/>
        <a:lstStyle/>
        <a:p>
          <a:pPr>
            <a:lnSpc>
              <a:spcPct val="100000"/>
            </a:lnSpc>
          </a:pPr>
          <a:endParaRPr lang="en-US"/>
        </a:p>
      </dgm:t>
    </dgm:pt>
    <dgm:pt modelId="{1CCAA5C3-127B-422A-B07A-2BE68CD79699}">
      <dgm:prSet/>
      <dgm:spPr/>
      <dgm:t>
        <a:bodyPr/>
        <a:lstStyle/>
        <a:p>
          <a:pPr>
            <a:lnSpc>
              <a:spcPct val="100000"/>
            </a:lnSpc>
          </a:pPr>
          <a:r>
            <a:rPr lang="en-IN" b="1" dirty="0"/>
            <a:t>Team Meetings &amp; Collaboration: </a:t>
          </a:r>
          <a:r>
            <a:rPr lang="en-IN" b="0" dirty="0"/>
            <a:t>To ensure effective meetings, the team should agree on key points, such as scheduling regular meetings twice a week at 6-8pm via virtual (zoom).Our main agenda is to make all team members work and make submissions on time. As a team we should help one another by sharing each other thoughts and make sure all perspectives are heard before deciding.</a:t>
          </a:r>
        </a:p>
      </dgm:t>
    </dgm:pt>
    <dgm:pt modelId="{376F0DF2-C75E-4011-B234-40FE3660E24F}" type="parTrans" cxnId="{E07098C3-7C65-4740-93FA-9E3E73F051C5}">
      <dgm:prSet/>
      <dgm:spPr/>
      <dgm:t>
        <a:bodyPr/>
        <a:lstStyle/>
        <a:p>
          <a:endParaRPr lang="en-US"/>
        </a:p>
      </dgm:t>
    </dgm:pt>
    <dgm:pt modelId="{F500A9E3-2124-4194-886E-2721057E2BC0}" type="sibTrans" cxnId="{E07098C3-7C65-4740-93FA-9E3E73F051C5}">
      <dgm:prSet/>
      <dgm:spPr/>
      <dgm:t>
        <a:bodyPr/>
        <a:lstStyle/>
        <a:p>
          <a:pPr>
            <a:lnSpc>
              <a:spcPct val="100000"/>
            </a:lnSpc>
          </a:pPr>
          <a:endParaRPr lang="en-US"/>
        </a:p>
      </dgm:t>
    </dgm:pt>
    <dgm:pt modelId="{22805280-E213-4C6B-9951-09B4BC2B93E2}">
      <dgm:prSet/>
      <dgm:spPr/>
      <dgm:t>
        <a:bodyPr/>
        <a:lstStyle/>
        <a:p>
          <a:pPr>
            <a:lnSpc>
              <a:spcPct val="100000"/>
            </a:lnSpc>
          </a:pPr>
          <a:r>
            <a:rPr lang="en-IN" b="1" dirty="0"/>
            <a:t>Roles and Responsibilities: </a:t>
          </a:r>
          <a:r>
            <a:rPr lang="en-IN" b="0" i="0" dirty="0"/>
            <a:t>Each team member has the task of finishing assignments based on their designated roles</a:t>
          </a:r>
          <a:r>
            <a:rPr lang="en-GB" b="0" i="0" dirty="0"/>
            <a:t> in frontend development, backend development,</a:t>
          </a:r>
          <a:r>
            <a:rPr lang="en-IN" b="0" i="0" dirty="0"/>
            <a:t> and machine learning. Coordinate with teams to seamlessly incorporate various functionalities. </a:t>
          </a:r>
          <a:endParaRPr lang="en-US" dirty="0"/>
        </a:p>
      </dgm:t>
    </dgm:pt>
    <dgm:pt modelId="{96991661-F670-44A2-ACBB-6D66B43E52B0}" type="parTrans" cxnId="{04B192B4-1D64-493B-8411-2B724FAFAA7C}">
      <dgm:prSet/>
      <dgm:spPr/>
      <dgm:t>
        <a:bodyPr/>
        <a:lstStyle/>
        <a:p>
          <a:endParaRPr lang="en-US"/>
        </a:p>
      </dgm:t>
    </dgm:pt>
    <dgm:pt modelId="{D2F30EAE-AFF9-44E2-AA4A-1878AA78987F}" type="sibTrans" cxnId="{04B192B4-1D64-493B-8411-2B724FAFAA7C}">
      <dgm:prSet/>
      <dgm:spPr/>
      <dgm:t>
        <a:bodyPr/>
        <a:lstStyle/>
        <a:p>
          <a:pPr>
            <a:lnSpc>
              <a:spcPct val="100000"/>
            </a:lnSpc>
          </a:pPr>
          <a:endParaRPr lang="en-US"/>
        </a:p>
      </dgm:t>
    </dgm:pt>
    <dgm:pt modelId="{BB773432-FD4A-48D0-8925-BC14A9F80627}">
      <dgm:prSet/>
      <dgm:spPr/>
      <dgm:t>
        <a:bodyPr/>
        <a:lstStyle/>
        <a:p>
          <a:pPr>
            <a:lnSpc>
              <a:spcPct val="100000"/>
            </a:lnSpc>
          </a:pPr>
          <a:r>
            <a:rPr lang="en-IN" b="1"/>
            <a:t>Decision-Making:</a:t>
          </a:r>
          <a:r>
            <a:rPr lang="en-IN"/>
            <a:t> </a:t>
          </a:r>
          <a:r>
            <a:rPr lang="en-IN" b="0" i="0"/>
            <a:t>Decisions will be collaboratively reached in team gatherings. In situations where there are differences in opinions or views arise among us team members, we go for majority votes.</a:t>
          </a:r>
          <a:endParaRPr lang="en-US"/>
        </a:p>
      </dgm:t>
    </dgm:pt>
    <dgm:pt modelId="{9A5BC7B5-57DC-4E37-A00F-E45305CCA897}" type="parTrans" cxnId="{10197EFA-1A25-41DE-B823-B0C2D22DA8BE}">
      <dgm:prSet/>
      <dgm:spPr/>
      <dgm:t>
        <a:bodyPr/>
        <a:lstStyle/>
        <a:p>
          <a:endParaRPr lang="en-US"/>
        </a:p>
      </dgm:t>
    </dgm:pt>
    <dgm:pt modelId="{348EDBA5-DEDC-48BB-95B9-AB4049227284}" type="sibTrans" cxnId="{10197EFA-1A25-41DE-B823-B0C2D22DA8BE}">
      <dgm:prSet/>
      <dgm:spPr/>
      <dgm:t>
        <a:bodyPr/>
        <a:lstStyle/>
        <a:p>
          <a:pPr>
            <a:lnSpc>
              <a:spcPct val="100000"/>
            </a:lnSpc>
          </a:pPr>
          <a:endParaRPr lang="en-US"/>
        </a:p>
      </dgm:t>
    </dgm:pt>
    <dgm:pt modelId="{47A46AD2-6B27-4C2C-8105-50AAD0594A7F}">
      <dgm:prSet/>
      <dgm:spPr/>
      <dgm:t>
        <a:bodyPr/>
        <a:lstStyle/>
        <a:p>
          <a:pPr>
            <a:lnSpc>
              <a:spcPct val="100000"/>
            </a:lnSpc>
          </a:pPr>
          <a:r>
            <a:rPr lang="en-IN" b="1" dirty="0"/>
            <a:t>Deliverables:</a:t>
          </a:r>
          <a:r>
            <a:rPr lang="en-IN" dirty="0"/>
            <a:t> </a:t>
          </a:r>
          <a:r>
            <a:rPr lang="en-IN" b="0" i="0" dirty="0"/>
            <a:t>Each sprint should lead to producing the outcomes like presentations updates, to technical papers and wikis. Make sure to review and test all your work before submitting it for consideration. </a:t>
          </a:r>
          <a:endParaRPr lang="en-US" dirty="0"/>
        </a:p>
      </dgm:t>
    </dgm:pt>
    <dgm:pt modelId="{66ECFEC8-A116-4651-899B-64267EF99321}" type="parTrans" cxnId="{3CA0A53F-745D-4E31-8820-E8EB58C14523}">
      <dgm:prSet/>
      <dgm:spPr/>
      <dgm:t>
        <a:bodyPr/>
        <a:lstStyle/>
        <a:p>
          <a:endParaRPr lang="en-US"/>
        </a:p>
      </dgm:t>
    </dgm:pt>
    <dgm:pt modelId="{1D15EC59-9943-4F6F-BCCC-44DBDC17E459}" type="sibTrans" cxnId="{3CA0A53F-745D-4E31-8820-E8EB58C14523}">
      <dgm:prSet/>
      <dgm:spPr/>
      <dgm:t>
        <a:bodyPr/>
        <a:lstStyle/>
        <a:p>
          <a:pPr>
            <a:lnSpc>
              <a:spcPct val="100000"/>
            </a:lnSpc>
          </a:pPr>
          <a:endParaRPr lang="en-US"/>
        </a:p>
      </dgm:t>
    </dgm:pt>
    <dgm:pt modelId="{D971C506-79B3-46CB-916A-0E0440D1EE8B}">
      <dgm:prSet/>
      <dgm:spPr/>
      <dgm:t>
        <a:bodyPr/>
        <a:lstStyle/>
        <a:p>
          <a:pPr>
            <a:lnSpc>
              <a:spcPct val="100000"/>
            </a:lnSpc>
          </a:pPr>
          <a:r>
            <a:rPr lang="en-IN" b="1"/>
            <a:t>Retrospectives:</a:t>
          </a:r>
          <a:r>
            <a:rPr lang="en-IN"/>
            <a:t> </a:t>
          </a:r>
          <a:r>
            <a:rPr lang="en-IN" b="0" i="0"/>
            <a:t>After each sprint is completed it's important to have a session to review the successes and areas for improvement as well as to outline specific steps, for the upcoming sprint. </a:t>
          </a:r>
          <a:br>
            <a:rPr lang="en-IN"/>
          </a:br>
          <a:endParaRPr lang="en-US"/>
        </a:p>
      </dgm:t>
    </dgm:pt>
    <dgm:pt modelId="{BB5309D8-2178-45F1-876F-401ACDBEDB6B}" type="parTrans" cxnId="{8EB16A50-611F-409E-8CB2-3F9945D1FC05}">
      <dgm:prSet/>
      <dgm:spPr/>
      <dgm:t>
        <a:bodyPr/>
        <a:lstStyle/>
        <a:p>
          <a:endParaRPr lang="en-US"/>
        </a:p>
      </dgm:t>
    </dgm:pt>
    <dgm:pt modelId="{8B4A27A4-F1D0-48BB-888C-CB3886A3FE2F}" type="sibTrans" cxnId="{8EB16A50-611F-409E-8CB2-3F9945D1FC05}">
      <dgm:prSet/>
      <dgm:spPr/>
      <dgm:t>
        <a:bodyPr/>
        <a:lstStyle/>
        <a:p>
          <a:endParaRPr lang="en-US"/>
        </a:p>
      </dgm:t>
    </dgm:pt>
    <dgm:pt modelId="{7517A547-7BAC-4174-A240-513BB8CB2C04}" type="pres">
      <dgm:prSet presAssocID="{45A59A2A-7C0C-4797-808B-AE6598A09661}" presName="root" presStyleCnt="0">
        <dgm:presLayoutVars>
          <dgm:dir/>
          <dgm:resizeHandles val="exact"/>
        </dgm:presLayoutVars>
      </dgm:prSet>
      <dgm:spPr/>
    </dgm:pt>
    <dgm:pt modelId="{EF85895A-41B6-479C-AA97-5DE9E3FABFBC}" type="pres">
      <dgm:prSet presAssocID="{45A59A2A-7C0C-4797-808B-AE6598A09661}" presName="container" presStyleCnt="0">
        <dgm:presLayoutVars>
          <dgm:dir/>
          <dgm:resizeHandles val="exact"/>
        </dgm:presLayoutVars>
      </dgm:prSet>
      <dgm:spPr/>
    </dgm:pt>
    <dgm:pt modelId="{C76E8DB3-CD47-4CE5-B9DA-583E9395D7DC}" type="pres">
      <dgm:prSet presAssocID="{7F7DBBA3-BDF8-425D-B0BF-33EB4ECD5345}" presName="compNode" presStyleCnt="0"/>
      <dgm:spPr/>
    </dgm:pt>
    <dgm:pt modelId="{E21AA85C-694B-41B2-8ED6-E49CBB189657}" type="pres">
      <dgm:prSet presAssocID="{7F7DBBA3-BDF8-425D-B0BF-33EB4ECD5345}" presName="iconBgRect" presStyleLbl="bgShp" presStyleIdx="0" presStyleCnt="6"/>
      <dgm:spPr/>
    </dgm:pt>
    <dgm:pt modelId="{0938C4C3-6A73-4325-BD8A-C6036FAD4C44}" type="pres">
      <dgm:prSet presAssocID="{7F7DBBA3-BDF8-425D-B0BF-33EB4ECD534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28E10BD5-4BD5-42E4-A8A7-ABDC5F030FEE}" type="pres">
      <dgm:prSet presAssocID="{7F7DBBA3-BDF8-425D-B0BF-33EB4ECD5345}" presName="spaceRect" presStyleCnt="0"/>
      <dgm:spPr/>
    </dgm:pt>
    <dgm:pt modelId="{9370A37B-3821-49DC-B913-7023DDD95312}" type="pres">
      <dgm:prSet presAssocID="{7F7DBBA3-BDF8-425D-B0BF-33EB4ECD5345}" presName="textRect" presStyleLbl="revTx" presStyleIdx="0" presStyleCnt="6">
        <dgm:presLayoutVars>
          <dgm:chMax val="1"/>
          <dgm:chPref val="1"/>
        </dgm:presLayoutVars>
      </dgm:prSet>
      <dgm:spPr/>
    </dgm:pt>
    <dgm:pt modelId="{8EFF9FB8-F1E0-4639-BC62-AC045071D237}" type="pres">
      <dgm:prSet presAssocID="{0E7361DB-7B42-47F3-ABBA-D266A882A48F}" presName="sibTrans" presStyleLbl="sibTrans2D1" presStyleIdx="0" presStyleCnt="0"/>
      <dgm:spPr/>
    </dgm:pt>
    <dgm:pt modelId="{C71EB85D-D407-4A43-B481-048F3C0BF341}" type="pres">
      <dgm:prSet presAssocID="{1CCAA5C3-127B-422A-B07A-2BE68CD79699}" presName="compNode" presStyleCnt="0"/>
      <dgm:spPr/>
    </dgm:pt>
    <dgm:pt modelId="{68B4207B-690E-43B3-A314-66A303C81189}" type="pres">
      <dgm:prSet presAssocID="{1CCAA5C3-127B-422A-B07A-2BE68CD79699}" presName="iconBgRect" presStyleLbl="bgShp" presStyleIdx="1" presStyleCnt="6" custLinFactNeighborY="-5627"/>
      <dgm:spPr/>
    </dgm:pt>
    <dgm:pt modelId="{92FE8B71-ADB2-4967-A037-D152EAC881E4}" type="pres">
      <dgm:prSet presAssocID="{1CCAA5C3-127B-422A-B07A-2BE68CD796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8849C91F-FAB2-4A40-9C68-636222818DD4}" type="pres">
      <dgm:prSet presAssocID="{1CCAA5C3-127B-422A-B07A-2BE68CD79699}" presName="spaceRect" presStyleCnt="0"/>
      <dgm:spPr/>
    </dgm:pt>
    <dgm:pt modelId="{931C2046-EDAF-4C97-999F-5D8CA0F3F60E}" type="pres">
      <dgm:prSet presAssocID="{1CCAA5C3-127B-422A-B07A-2BE68CD79699}" presName="textRect" presStyleLbl="revTx" presStyleIdx="1" presStyleCnt="6" custScaleX="138175" custScaleY="160077" custLinFactNeighborX="13367" custLinFactNeighborY="9487">
        <dgm:presLayoutVars>
          <dgm:chMax val="1"/>
          <dgm:chPref val="1"/>
        </dgm:presLayoutVars>
      </dgm:prSet>
      <dgm:spPr/>
    </dgm:pt>
    <dgm:pt modelId="{8C54C6F4-4C89-4474-AF1D-84FDB861A9D1}" type="pres">
      <dgm:prSet presAssocID="{F500A9E3-2124-4194-886E-2721057E2BC0}" presName="sibTrans" presStyleLbl="sibTrans2D1" presStyleIdx="0" presStyleCnt="0"/>
      <dgm:spPr/>
    </dgm:pt>
    <dgm:pt modelId="{0678C0C3-287B-4D41-BA1D-F30B69D2C7FB}" type="pres">
      <dgm:prSet presAssocID="{22805280-E213-4C6B-9951-09B4BC2B93E2}" presName="compNode" presStyleCnt="0"/>
      <dgm:spPr/>
    </dgm:pt>
    <dgm:pt modelId="{7DE493D8-8CED-4F05-ADC4-7885CCBA6CB4}" type="pres">
      <dgm:prSet presAssocID="{22805280-E213-4C6B-9951-09B4BC2B93E2}" presName="iconBgRect" presStyleLbl="bgShp" presStyleIdx="2" presStyleCnt="6"/>
      <dgm:spPr/>
    </dgm:pt>
    <dgm:pt modelId="{D22CBE03-9A18-4689-9CA8-CE49AFA30F76}" type="pres">
      <dgm:prSet presAssocID="{22805280-E213-4C6B-9951-09B4BC2B93E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3EF1FC4F-BC20-4DFD-933E-39A02A584DC2}" type="pres">
      <dgm:prSet presAssocID="{22805280-E213-4C6B-9951-09B4BC2B93E2}" presName="spaceRect" presStyleCnt="0"/>
      <dgm:spPr/>
    </dgm:pt>
    <dgm:pt modelId="{8334E9BF-E934-4949-93FC-A8C13F1997CD}" type="pres">
      <dgm:prSet presAssocID="{22805280-E213-4C6B-9951-09B4BC2B93E2}" presName="textRect" presStyleLbl="revTx" presStyleIdx="2" presStyleCnt="6">
        <dgm:presLayoutVars>
          <dgm:chMax val="1"/>
          <dgm:chPref val="1"/>
        </dgm:presLayoutVars>
      </dgm:prSet>
      <dgm:spPr/>
    </dgm:pt>
    <dgm:pt modelId="{4E8CE697-20DB-4D43-AA0F-365AADA0F8AB}" type="pres">
      <dgm:prSet presAssocID="{D2F30EAE-AFF9-44E2-AA4A-1878AA78987F}" presName="sibTrans" presStyleLbl="sibTrans2D1" presStyleIdx="0" presStyleCnt="0"/>
      <dgm:spPr/>
    </dgm:pt>
    <dgm:pt modelId="{93BBA5E8-374E-4F1E-B812-E0268615BBA0}" type="pres">
      <dgm:prSet presAssocID="{BB773432-FD4A-48D0-8925-BC14A9F80627}" presName="compNode" presStyleCnt="0"/>
      <dgm:spPr/>
    </dgm:pt>
    <dgm:pt modelId="{B24CF562-8F85-4175-A3C3-AB9C57249F45}" type="pres">
      <dgm:prSet presAssocID="{BB773432-FD4A-48D0-8925-BC14A9F80627}" presName="iconBgRect" presStyleLbl="bgShp" presStyleIdx="3" presStyleCnt="6"/>
      <dgm:spPr/>
    </dgm:pt>
    <dgm:pt modelId="{66CBDB9F-2D69-47FF-B1ED-F3C19521B9DE}" type="pres">
      <dgm:prSet presAssocID="{BB773432-FD4A-48D0-8925-BC14A9F8062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6ECFF2BE-F355-4A11-99DC-DBF0E6363BF2}" type="pres">
      <dgm:prSet presAssocID="{BB773432-FD4A-48D0-8925-BC14A9F80627}" presName="spaceRect" presStyleCnt="0"/>
      <dgm:spPr/>
    </dgm:pt>
    <dgm:pt modelId="{4EF0FC68-01FD-4E9A-AFF1-00C721BB9E67}" type="pres">
      <dgm:prSet presAssocID="{BB773432-FD4A-48D0-8925-BC14A9F80627}" presName="textRect" presStyleLbl="revTx" presStyleIdx="3" presStyleCnt="6">
        <dgm:presLayoutVars>
          <dgm:chMax val="1"/>
          <dgm:chPref val="1"/>
        </dgm:presLayoutVars>
      </dgm:prSet>
      <dgm:spPr/>
    </dgm:pt>
    <dgm:pt modelId="{71E712E4-0934-4B6F-A2D9-0148E38646D5}" type="pres">
      <dgm:prSet presAssocID="{348EDBA5-DEDC-48BB-95B9-AB4049227284}" presName="sibTrans" presStyleLbl="sibTrans2D1" presStyleIdx="0" presStyleCnt="0"/>
      <dgm:spPr/>
    </dgm:pt>
    <dgm:pt modelId="{F0C044AC-02C7-491C-B2AB-090295C7033C}" type="pres">
      <dgm:prSet presAssocID="{47A46AD2-6B27-4C2C-8105-50AAD0594A7F}" presName="compNode" presStyleCnt="0"/>
      <dgm:spPr/>
    </dgm:pt>
    <dgm:pt modelId="{45622750-7B9E-4250-94BC-3284FB9BEC3E}" type="pres">
      <dgm:prSet presAssocID="{47A46AD2-6B27-4C2C-8105-50AAD0594A7F}" presName="iconBgRect" presStyleLbl="bgShp" presStyleIdx="4" presStyleCnt="6"/>
      <dgm:spPr/>
    </dgm:pt>
    <dgm:pt modelId="{BE18EF2B-ED1D-43C2-8F4C-B542826FB706}" type="pres">
      <dgm:prSet presAssocID="{47A46AD2-6B27-4C2C-8105-50AAD0594A7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33A850D5-6E0F-4CBF-A488-D59A74537C1B}" type="pres">
      <dgm:prSet presAssocID="{47A46AD2-6B27-4C2C-8105-50AAD0594A7F}" presName="spaceRect" presStyleCnt="0"/>
      <dgm:spPr/>
    </dgm:pt>
    <dgm:pt modelId="{401BDB2B-0719-4562-85B4-31D7571C815A}" type="pres">
      <dgm:prSet presAssocID="{47A46AD2-6B27-4C2C-8105-50AAD0594A7F}" presName="textRect" presStyleLbl="revTx" presStyleIdx="4" presStyleCnt="6">
        <dgm:presLayoutVars>
          <dgm:chMax val="1"/>
          <dgm:chPref val="1"/>
        </dgm:presLayoutVars>
      </dgm:prSet>
      <dgm:spPr/>
    </dgm:pt>
    <dgm:pt modelId="{4DCE9DCB-29A0-4E47-A056-DCFE27A66018}" type="pres">
      <dgm:prSet presAssocID="{1D15EC59-9943-4F6F-BCCC-44DBDC17E459}" presName="sibTrans" presStyleLbl="sibTrans2D1" presStyleIdx="0" presStyleCnt="0"/>
      <dgm:spPr/>
    </dgm:pt>
    <dgm:pt modelId="{DF321341-5C7A-47BB-AE99-2E0387E25846}" type="pres">
      <dgm:prSet presAssocID="{D971C506-79B3-46CB-916A-0E0440D1EE8B}" presName="compNode" presStyleCnt="0"/>
      <dgm:spPr/>
    </dgm:pt>
    <dgm:pt modelId="{EA4B0E74-1AE4-4CB4-B6E0-49A5B2DFAF91}" type="pres">
      <dgm:prSet presAssocID="{D971C506-79B3-46CB-916A-0E0440D1EE8B}" presName="iconBgRect" presStyleLbl="bgShp" presStyleIdx="5" presStyleCnt="6"/>
      <dgm:spPr/>
    </dgm:pt>
    <dgm:pt modelId="{35C2B513-2E43-458A-94EA-A687B2925AE7}" type="pres">
      <dgm:prSet presAssocID="{D971C506-79B3-46CB-916A-0E0440D1EE8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esentation with Checklist"/>
        </a:ext>
      </dgm:extLst>
    </dgm:pt>
    <dgm:pt modelId="{C9228A9E-41A9-47F0-B59E-1E3D1E2617EA}" type="pres">
      <dgm:prSet presAssocID="{D971C506-79B3-46CB-916A-0E0440D1EE8B}" presName="spaceRect" presStyleCnt="0"/>
      <dgm:spPr/>
    </dgm:pt>
    <dgm:pt modelId="{A1CF15EF-8A11-4E25-996B-7C927667DE64}" type="pres">
      <dgm:prSet presAssocID="{D971C506-79B3-46CB-916A-0E0440D1EE8B}" presName="textRect" presStyleLbl="revTx" presStyleIdx="5" presStyleCnt="6">
        <dgm:presLayoutVars>
          <dgm:chMax val="1"/>
          <dgm:chPref val="1"/>
        </dgm:presLayoutVars>
      </dgm:prSet>
      <dgm:spPr/>
    </dgm:pt>
  </dgm:ptLst>
  <dgm:cxnLst>
    <dgm:cxn modelId="{9FB42D08-29D4-114F-9641-5021D1238099}" type="presOf" srcId="{D2F30EAE-AFF9-44E2-AA4A-1878AA78987F}" destId="{4E8CE697-20DB-4D43-AA0F-365AADA0F8AB}" srcOrd="0" destOrd="0" presId="urn:microsoft.com/office/officeart/2018/2/layout/IconCircleList"/>
    <dgm:cxn modelId="{62C71011-9DCB-0C41-A915-1841BE77E883}" type="presOf" srcId="{45A59A2A-7C0C-4797-808B-AE6598A09661}" destId="{7517A547-7BAC-4174-A240-513BB8CB2C04}" srcOrd="0" destOrd="0" presId="urn:microsoft.com/office/officeart/2018/2/layout/IconCircleList"/>
    <dgm:cxn modelId="{B3DD0824-1CEB-1E4E-8617-9EA37D456071}" type="presOf" srcId="{1CCAA5C3-127B-422A-B07A-2BE68CD79699}" destId="{931C2046-EDAF-4C97-999F-5D8CA0F3F60E}" srcOrd="0" destOrd="0" presId="urn:microsoft.com/office/officeart/2018/2/layout/IconCircleList"/>
    <dgm:cxn modelId="{87319F27-02B8-4845-A3F1-3F7B9E87FB75}" type="presOf" srcId="{1D15EC59-9943-4F6F-BCCC-44DBDC17E459}" destId="{4DCE9DCB-29A0-4E47-A056-DCFE27A66018}" srcOrd="0" destOrd="0" presId="urn:microsoft.com/office/officeart/2018/2/layout/IconCircleList"/>
    <dgm:cxn modelId="{7619312E-1CDE-5241-AB47-1B5EAC0DB046}" type="presOf" srcId="{22805280-E213-4C6B-9951-09B4BC2B93E2}" destId="{8334E9BF-E934-4949-93FC-A8C13F1997CD}" srcOrd="0" destOrd="0" presId="urn:microsoft.com/office/officeart/2018/2/layout/IconCircleList"/>
    <dgm:cxn modelId="{C6C1CC3C-B09C-104C-A1E5-B411E051AE7D}" type="presOf" srcId="{0E7361DB-7B42-47F3-ABBA-D266A882A48F}" destId="{8EFF9FB8-F1E0-4639-BC62-AC045071D237}" srcOrd="0" destOrd="0" presId="urn:microsoft.com/office/officeart/2018/2/layout/IconCircleList"/>
    <dgm:cxn modelId="{3CA0A53F-745D-4E31-8820-E8EB58C14523}" srcId="{45A59A2A-7C0C-4797-808B-AE6598A09661}" destId="{47A46AD2-6B27-4C2C-8105-50AAD0594A7F}" srcOrd="4" destOrd="0" parTransId="{66ECFEC8-A116-4651-899B-64267EF99321}" sibTransId="{1D15EC59-9943-4F6F-BCCC-44DBDC17E459}"/>
    <dgm:cxn modelId="{78F8E84E-524F-1640-9B5B-C3F2AD686B39}" type="presOf" srcId="{D971C506-79B3-46CB-916A-0E0440D1EE8B}" destId="{A1CF15EF-8A11-4E25-996B-7C927667DE64}" srcOrd="0" destOrd="0" presId="urn:microsoft.com/office/officeart/2018/2/layout/IconCircleList"/>
    <dgm:cxn modelId="{8EB16A50-611F-409E-8CB2-3F9945D1FC05}" srcId="{45A59A2A-7C0C-4797-808B-AE6598A09661}" destId="{D971C506-79B3-46CB-916A-0E0440D1EE8B}" srcOrd="5" destOrd="0" parTransId="{BB5309D8-2178-45F1-876F-401ACDBEDB6B}" sibTransId="{8B4A27A4-F1D0-48BB-888C-CB3886A3FE2F}"/>
    <dgm:cxn modelId="{65A48259-11C3-B545-9F3D-68A5DCFB8A43}" type="presOf" srcId="{47A46AD2-6B27-4C2C-8105-50AAD0594A7F}" destId="{401BDB2B-0719-4562-85B4-31D7571C815A}" srcOrd="0" destOrd="0" presId="urn:microsoft.com/office/officeart/2018/2/layout/IconCircleList"/>
    <dgm:cxn modelId="{3A226A8A-363F-5C46-B3AB-CD575B60A58D}" type="presOf" srcId="{BB773432-FD4A-48D0-8925-BC14A9F80627}" destId="{4EF0FC68-01FD-4E9A-AFF1-00C721BB9E67}" srcOrd="0" destOrd="0" presId="urn:microsoft.com/office/officeart/2018/2/layout/IconCircleList"/>
    <dgm:cxn modelId="{73364EAC-0067-43DA-A206-FFEA029425E1}" srcId="{45A59A2A-7C0C-4797-808B-AE6598A09661}" destId="{7F7DBBA3-BDF8-425D-B0BF-33EB4ECD5345}" srcOrd="0" destOrd="0" parTransId="{D46FD242-D107-4EAC-8264-31FA5E27F758}" sibTransId="{0E7361DB-7B42-47F3-ABBA-D266A882A48F}"/>
    <dgm:cxn modelId="{04B192B4-1D64-493B-8411-2B724FAFAA7C}" srcId="{45A59A2A-7C0C-4797-808B-AE6598A09661}" destId="{22805280-E213-4C6B-9951-09B4BC2B93E2}" srcOrd="2" destOrd="0" parTransId="{96991661-F670-44A2-ACBB-6D66B43E52B0}" sibTransId="{D2F30EAE-AFF9-44E2-AA4A-1878AA78987F}"/>
    <dgm:cxn modelId="{2E5871BA-A5E7-A24A-95F9-9FC080F82D73}" type="presOf" srcId="{F500A9E3-2124-4194-886E-2721057E2BC0}" destId="{8C54C6F4-4C89-4474-AF1D-84FDB861A9D1}" srcOrd="0" destOrd="0" presId="urn:microsoft.com/office/officeart/2018/2/layout/IconCircleList"/>
    <dgm:cxn modelId="{E07098C3-7C65-4740-93FA-9E3E73F051C5}" srcId="{45A59A2A-7C0C-4797-808B-AE6598A09661}" destId="{1CCAA5C3-127B-422A-B07A-2BE68CD79699}" srcOrd="1" destOrd="0" parTransId="{376F0DF2-C75E-4011-B234-40FE3660E24F}" sibTransId="{F500A9E3-2124-4194-886E-2721057E2BC0}"/>
    <dgm:cxn modelId="{1DED37DF-13E9-CA4E-B9FC-41D616511CB6}" type="presOf" srcId="{348EDBA5-DEDC-48BB-95B9-AB4049227284}" destId="{71E712E4-0934-4B6F-A2D9-0148E38646D5}" srcOrd="0" destOrd="0" presId="urn:microsoft.com/office/officeart/2018/2/layout/IconCircleList"/>
    <dgm:cxn modelId="{2FE461F2-1BF0-B444-A17A-39BB34375E40}" type="presOf" srcId="{7F7DBBA3-BDF8-425D-B0BF-33EB4ECD5345}" destId="{9370A37B-3821-49DC-B913-7023DDD95312}" srcOrd="0" destOrd="0" presId="urn:microsoft.com/office/officeart/2018/2/layout/IconCircleList"/>
    <dgm:cxn modelId="{10197EFA-1A25-41DE-B823-B0C2D22DA8BE}" srcId="{45A59A2A-7C0C-4797-808B-AE6598A09661}" destId="{BB773432-FD4A-48D0-8925-BC14A9F80627}" srcOrd="3" destOrd="0" parTransId="{9A5BC7B5-57DC-4E37-A00F-E45305CCA897}" sibTransId="{348EDBA5-DEDC-48BB-95B9-AB4049227284}"/>
    <dgm:cxn modelId="{0FD210FA-1D81-AF47-88BC-7488AF80D891}" type="presParOf" srcId="{7517A547-7BAC-4174-A240-513BB8CB2C04}" destId="{EF85895A-41B6-479C-AA97-5DE9E3FABFBC}" srcOrd="0" destOrd="0" presId="urn:microsoft.com/office/officeart/2018/2/layout/IconCircleList"/>
    <dgm:cxn modelId="{6EC4A01A-970A-6F49-B1E3-7FA0BDC38C4F}" type="presParOf" srcId="{EF85895A-41B6-479C-AA97-5DE9E3FABFBC}" destId="{C76E8DB3-CD47-4CE5-B9DA-583E9395D7DC}" srcOrd="0" destOrd="0" presId="urn:microsoft.com/office/officeart/2018/2/layout/IconCircleList"/>
    <dgm:cxn modelId="{E5221DA0-3B47-494A-A481-AF99681BB9CE}" type="presParOf" srcId="{C76E8DB3-CD47-4CE5-B9DA-583E9395D7DC}" destId="{E21AA85C-694B-41B2-8ED6-E49CBB189657}" srcOrd="0" destOrd="0" presId="urn:microsoft.com/office/officeart/2018/2/layout/IconCircleList"/>
    <dgm:cxn modelId="{64AADB0C-5242-9E44-BC83-24D496ABB916}" type="presParOf" srcId="{C76E8DB3-CD47-4CE5-B9DA-583E9395D7DC}" destId="{0938C4C3-6A73-4325-BD8A-C6036FAD4C44}" srcOrd="1" destOrd="0" presId="urn:microsoft.com/office/officeart/2018/2/layout/IconCircleList"/>
    <dgm:cxn modelId="{CEFDC9A9-894F-2949-8313-570C66F08411}" type="presParOf" srcId="{C76E8DB3-CD47-4CE5-B9DA-583E9395D7DC}" destId="{28E10BD5-4BD5-42E4-A8A7-ABDC5F030FEE}" srcOrd="2" destOrd="0" presId="urn:microsoft.com/office/officeart/2018/2/layout/IconCircleList"/>
    <dgm:cxn modelId="{29B7E104-D894-3D40-A199-294641341362}" type="presParOf" srcId="{C76E8DB3-CD47-4CE5-B9DA-583E9395D7DC}" destId="{9370A37B-3821-49DC-B913-7023DDD95312}" srcOrd="3" destOrd="0" presId="urn:microsoft.com/office/officeart/2018/2/layout/IconCircleList"/>
    <dgm:cxn modelId="{B5227A7B-7370-EA49-9F64-79B54AC450C6}" type="presParOf" srcId="{EF85895A-41B6-479C-AA97-5DE9E3FABFBC}" destId="{8EFF9FB8-F1E0-4639-BC62-AC045071D237}" srcOrd="1" destOrd="0" presId="urn:microsoft.com/office/officeart/2018/2/layout/IconCircleList"/>
    <dgm:cxn modelId="{11344ABF-35CA-A34B-BE91-575661A35DBC}" type="presParOf" srcId="{EF85895A-41B6-479C-AA97-5DE9E3FABFBC}" destId="{C71EB85D-D407-4A43-B481-048F3C0BF341}" srcOrd="2" destOrd="0" presId="urn:microsoft.com/office/officeart/2018/2/layout/IconCircleList"/>
    <dgm:cxn modelId="{D0233975-2FEF-0047-9EBB-E38EEF4878BF}" type="presParOf" srcId="{C71EB85D-D407-4A43-B481-048F3C0BF341}" destId="{68B4207B-690E-43B3-A314-66A303C81189}" srcOrd="0" destOrd="0" presId="urn:microsoft.com/office/officeart/2018/2/layout/IconCircleList"/>
    <dgm:cxn modelId="{8DC33D49-5A6F-DD47-87C4-F4C4913438A7}" type="presParOf" srcId="{C71EB85D-D407-4A43-B481-048F3C0BF341}" destId="{92FE8B71-ADB2-4967-A037-D152EAC881E4}" srcOrd="1" destOrd="0" presId="urn:microsoft.com/office/officeart/2018/2/layout/IconCircleList"/>
    <dgm:cxn modelId="{36747687-1A61-D144-B0FB-1BB18DD7B607}" type="presParOf" srcId="{C71EB85D-D407-4A43-B481-048F3C0BF341}" destId="{8849C91F-FAB2-4A40-9C68-636222818DD4}" srcOrd="2" destOrd="0" presId="urn:microsoft.com/office/officeart/2018/2/layout/IconCircleList"/>
    <dgm:cxn modelId="{3D669149-054D-D246-B7FD-4E2A6663A45F}" type="presParOf" srcId="{C71EB85D-D407-4A43-B481-048F3C0BF341}" destId="{931C2046-EDAF-4C97-999F-5D8CA0F3F60E}" srcOrd="3" destOrd="0" presId="urn:microsoft.com/office/officeart/2018/2/layout/IconCircleList"/>
    <dgm:cxn modelId="{0D7265F4-3E22-0D4A-9FFA-0F3341694AE1}" type="presParOf" srcId="{EF85895A-41B6-479C-AA97-5DE9E3FABFBC}" destId="{8C54C6F4-4C89-4474-AF1D-84FDB861A9D1}" srcOrd="3" destOrd="0" presId="urn:microsoft.com/office/officeart/2018/2/layout/IconCircleList"/>
    <dgm:cxn modelId="{179CEFB2-219F-1C46-8AB0-61C7194851E9}" type="presParOf" srcId="{EF85895A-41B6-479C-AA97-5DE9E3FABFBC}" destId="{0678C0C3-287B-4D41-BA1D-F30B69D2C7FB}" srcOrd="4" destOrd="0" presId="urn:microsoft.com/office/officeart/2018/2/layout/IconCircleList"/>
    <dgm:cxn modelId="{B4968750-97A4-064C-BE0A-C55026CC07DD}" type="presParOf" srcId="{0678C0C3-287B-4D41-BA1D-F30B69D2C7FB}" destId="{7DE493D8-8CED-4F05-ADC4-7885CCBA6CB4}" srcOrd="0" destOrd="0" presId="urn:microsoft.com/office/officeart/2018/2/layout/IconCircleList"/>
    <dgm:cxn modelId="{CD18599A-45B3-3649-A82D-9E8A6E3D51A9}" type="presParOf" srcId="{0678C0C3-287B-4D41-BA1D-F30B69D2C7FB}" destId="{D22CBE03-9A18-4689-9CA8-CE49AFA30F76}" srcOrd="1" destOrd="0" presId="urn:microsoft.com/office/officeart/2018/2/layout/IconCircleList"/>
    <dgm:cxn modelId="{907C5C6B-1C60-CD43-90BE-3078B0BE9018}" type="presParOf" srcId="{0678C0C3-287B-4D41-BA1D-F30B69D2C7FB}" destId="{3EF1FC4F-BC20-4DFD-933E-39A02A584DC2}" srcOrd="2" destOrd="0" presId="urn:microsoft.com/office/officeart/2018/2/layout/IconCircleList"/>
    <dgm:cxn modelId="{2087E5CA-1C11-2A46-95D4-4C33C8F2A555}" type="presParOf" srcId="{0678C0C3-287B-4D41-BA1D-F30B69D2C7FB}" destId="{8334E9BF-E934-4949-93FC-A8C13F1997CD}" srcOrd="3" destOrd="0" presId="urn:microsoft.com/office/officeart/2018/2/layout/IconCircleList"/>
    <dgm:cxn modelId="{9ABE2988-2758-1341-9B2D-5D283DFD8A98}" type="presParOf" srcId="{EF85895A-41B6-479C-AA97-5DE9E3FABFBC}" destId="{4E8CE697-20DB-4D43-AA0F-365AADA0F8AB}" srcOrd="5" destOrd="0" presId="urn:microsoft.com/office/officeart/2018/2/layout/IconCircleList"/>
    <dgm:cxn modelId="{A672554E-A676-6F4F-B2BE-903273289E58}" type="presParOf" srcId="{EF85895A-41B6-479C-AA97-5DE9E3FABFBC}" destId="{93BBA5E8-374E-4F1E-B812-E0268615BBA0}" srcOrd="6" destOrd="0" presId="urn:microsoft.com/office/officeart/2018/2/layout/IconCircleList"/>
    <dgm:cxn modelId="{71EA13B3-083E-5243-853F-0123075A300C}" type="presParOf" srcId="{93BBA5E8-374E-4F1E-B812-E0268615BBA0}" destId="{B24CF562-8F85-4175-A3C3-AB9C57249F45}" srcOrd="0" destOrd="0" presId="urn:microsoft.com/office/officeart/2018/2/layout/IconCircleList"/>
    <dgm:cxn modelId="{1E375894-E0B1-6F4B-B4F1-071FB0F41B74}" type="presParOf" srcId="{93BBA5E8-374E-4F1E-B812-E0268615BBA0}" destId="{66CBDB9F-2D69-47FF-B1ED-F3C19521B9DE}" srcOrd="1" destOrd="0" presId="urn:microsoft.com/office/officeart/2018/2/layout/IconCircleList"/>
    <dgm:cxn modelId="{49B03EC5-CDA4-A244-AAD7-2FCCAB8C7F7C}" type="presParOf" srcId="{93BBA5E8-374E-4F1E-B812-E0268615BBA0}" destId="{6ECFF2BE-F355-4A11-99DC-DBF0E6363BF2}" srcOrd="2" destOrd="0" presId="urn:microsoft.com/office/officeart/2018/2/layout/IconCircleList"/>
    <dgm:cxn modelId="{113D3840-F1D4-2A46-A13A-63B119B12ACB}" type="presParOf" srcId="{93BBA5E8-374E-4F1E-B812-E0268615BBA0}" destId="{4EF0FC68-01FD-4E9A-AFF1-00C721BB9E67}" srcOrd="3" destOrd="0" presId="urn:microsoft.com/office/officeart/2018/2/layout/IconCircleList"/>
    <dgm:cxn modelId="{213E7815-C57F-414B-A210-5198B19F3AAD}" type="presParOf" srcId="{EF85895A-41B6-479C-AA97-5DE9E3FABFBC}" destId="{71E712E4-0934-4B6F-A2D9-0148E38646D5}" srcOrd="7" destOrd="0" presId="urn:microsoft.com/office/officeart/2018/2/layout/IconCircleList"/>
    <dgm:cxn modelId="{75A143D8-997F-3C48-85FF-B6E52B3BFDD8}" type="presParOf" srcId="{EF85895A-41B6-479C-AA97-5DE9E3FABFBC}" destId="{F0C044AC-02C7-491C-B2AB-090295C7033C}" srcOrd="8" destOrd="0" presId="urn:microsoft.com/office/officeart/2018/2/layout/IconCircleList"/>
    <dgm:cxn modelId="{91B8479E-B4EA-D740-A234-2EFDCB77679E}" type="presParOf" srcId="{F0C044AC-02C7-491C-B2AB-090295C7033C}" destId="{45622750-7B9E-4250-94BC-3284FB9BEC3E}" srcOrd="0" destOrd="0" presId="urn:microsoft.com/office/officeart/2018/2/layout/IconCircleList"/>
    <dgm:cxn modelId="{EBC392CF-7181-E049-A1B4-CB1BC325DF37}" type="presParOf" srcId="{F0C044AC-02C7-491C-B2AB-090295C7033C}" destId="{BE18EF2B-ED1D-43C2-8F4C-B542826FB706}" srcOrd="1" destOrd="0" presId="urn:microsoft.com/office/officeart/2018/2/layout/IconCircleList"/>
    <dgm:cxn modelId="{2390C8BA-5763-2B4B-8A7F-CC192E3FFB28}" type="presParOf" srcId="{F0C044AC-02C7-491C-B2AB-090295C7033C}" destId="{33A850D5-6E0F-4CBF-A488-D59A74537C1B}" srcOrd="2" destOrd="0" presId="urn:microsoft.com/office/officeart/2018/2/layout/IconCircleList"/>
    <dgm:cxn modelId="{7A90140E-A4F8-8D43-9AD2-B12EA0839C04}" type="presParOf" srcId="{F0C044AC-02C7-491C-B2AB-090295C7033C}" destId="{401BDB2B-0719-4562-85B4-31D7571C815A}" srcOrd="3" destOrd="0" presId="urn:microsoft.com/office/officeart/2018/2/layout/IconCircleList"/>
    <dgm:cxn modelId="{AF825F92-D577-EC40-A8CD-EF56D7192F22}" type="presParOf" srcId="{EF85895A-41B6-479C-AA97-5DE9E3FABFBC}" destId="{4DCE9DCB-29A0-4E47-A056-DCFE27A66018}" srcOrd="9" destOrd="0" presId="urn:microsoft.com/office/officeart/2018/2/layout/IconCircleList"/>
    <dgm:cxn modelId="{B0499E85-F46F-C045-9D7A-E0EBBB5B008B}" type="presParOf" srcId="{EF85895A-41B6-479C-AA97-5DE9E3FABFBC}" destId="{DF321341-5C7A-47BB-AE99-2E0387E25846}" srcOrd="10" destOrd="0" presId="urn:microsoft.com/office/officeart/2018/2/layout/IconCircleList"/>
    <dgm:cxn modelId="{939EDAE9-6427-6244-A6C4-1C59A3A0FBB1}" type="presParOf" srcId="{DF321341-5C7A-47BB-AE99-2E0387E25846}" destId="{EA4B0E74-1AE4-4CB4-B6E0-49A5B2DFAF91}" srcOrd="0" destOrd="0" presId="urn:microsoft.com/office/officeart/2018/2/layout/IconCircleList"/>
    <dgm:cxn modelId="{C265305A-2318-E24D-B52E-2667D6D756E7}" type="presParOf" srcId="{DF321341-5C7A-47BB-AE99-2E0387E25846}" destId="{35C2B513-2E43-458A-94EA-A687B2925AE7}" srcOrd="1" destOrd="0" presId="urn:microsoft.com/office/officeart/2018/2/layout/IconCircleList"/>
    <dgm:cxn modelId="{D2EE37D5-54D2-D848-8225-918ADA4403E4}" type="presParOf" srcId="{DF321341-5C7A-47BB-AE99-2E0387E25846}" destId="{C9228A9E-41A9-47F0-B59E-1E3D1E2617EA}" srcOrd="2" destOrd="0" presId="urn:microsoft.com/office/officeart/2018/2/layout/IconCircleList"/>
    <dgm:cxn modelId="{00F81962-DEF2-8449-8A0E-D81AF0216A7B}" type="presParOf" srcId="{DF321341-5C7A-47BB-AE99-2E0387E25846}" destId="{A1CF15EF-8A11-4E25-996B-7C927667DE6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28C3C-D753-7A41-A1F4-C1EBF92CB160}">
      <dsp:nvSpPr>
        <dsp:cNvPr id="0" name=""/>
        <dsp:cNvSpPr/>
      </dsp:nvSpPr>
      <dsp:spPr>
        <a:xfrm>
          <a:off x="1413127"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1574" y="604353"/>
        <a:ext cx="16183" cy="3236"/>
      </dsp:txXfrm>
    </dsp:sp>
    <dsp:sp modelId="{9E02762A-B2D6-BD44-8F02-BB33106C9FB9}">
      <dsp:nvSpPr>
        <dsp:cNvPr id="0" name=""/>
        <dsp:cNvSpPr/>
      </dsp:nvSpPr>
      <dsp:spPr>
        <a:xfrm>
          <a:off x="7626" y="183781"/>
          <a:ext cx="1407300" cy="84438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Agenda</a:t>
          </a:r>
          <a:endParaRPr lang="en-US" sz="1400" kern="1200"/>
        </a:p>
      </dsp:txBody>
      <dsp:txXfrm>
        <a:off x="7626" y="183781"/>
        <a:ext cx="1407300" cy="844380"/>
      </dsp:txXfrm>
    </dsp:sp>
    <dsp:sp modelId="{9C0410D3-BD1E-044A-B7E8-6C6096C8BAC5}">
      <dsp:nvSpPr>
        <dsp:cNvPr id="0" name=""/>
        <dsp:cNvSpPr/>
      </dsp:nvSpPr>
      <dsp:spPr>
        <a:xfrm>
          <a:off x="3144106"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1256567"/>
              <a:satOff val="26"/>
              <a:lumOff val="-4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2553" y="604353"/>
        <a:ext cx="16183" cy="3236"/>
      </dsp:txXfrm>
    </dsp:sp>
    <dsp:sp modelId="{66D67614-2CEC-5440-8585-6B4605A8E5E0}">
      <dsp:nvSpPr>
        <dsp:cNvPr id="0" name=""/>
        <dsp:cNvSpPr/>
      </dsp:nvSpPr>
      <dsp:spPr>
        <a:xfrm>
          <a:off x="1738606" y="183781"/>
          <a:ext cx="1407300" cy="844380"/>
        </a:xfrm>
        <a:prstGeom prst="rect">
          <a:avLst/>
        </a:prstGeom>
        <a:solidFill>
          <a:schemeClr val="accent5">
            <a:hueOff val="-1182651"/>
            <a:satOff val="25"/>
            <a:lumOff val="-4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Team Member Roles and Responsibilities</a:t>
          </a:r>
          <a:endParaRPr lang="en-US" sz="1400" kern="1200"/>
        </a:p>
      </dsp:txBody>
      <dsp:txXfrm>
        <a:off x="1738606" y="183781"/>
        <a:ext cx="1407300" cy="844380"/>
      </dsp:txXfrm>
    </dsp:sp>
    <dsp:sp modelId="{CCCBEE70-61B6-B741-BB94-2F26F9BF96CE}">
      <dsp:nvSpPr>
        <dsp:cNvPr id="0" name=""/>
        <dsp:cNvSpPr/>
      </dsp:nvSpPr>
      <dsp:spPr>
        <a:xfrm>
          <a:off x="4875085"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2513133"/>
              <a:satOff val="52"/>
              <a:lumOff val="-88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33" y="604353"/>
        <a:ext cx="16183" cy="3236"/>
      </dsp:txXfrm>
    </dsp:sp>
    <dsp:sp modelId="{D890BC15-AB3F-E649-A9C3-EA6DA42A064B}">
      <dsp:nvSpPr>
        <dsp:cNvPr id="0" name=""/>
        <dsp:cNvSpPr/>
      </dsp:nvSpPr>
      <dsp:spPr>
        <a:xfrm>
          <a:off x="3469585" y="183781"/>
          <a:ext cx="1407300" cy="844380"/>
        </a:xfrm>
        <a:prstGeom prst="rect">
          <a:avLst/>
        </a:prstGeom>
        <a:solidFill>
          <a:schemeClr val="accent5">
            <a:hueOff val="-2365302"/>
            <a:satOff val="49"/>
            <a:lumOff val="-8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Improvements from Professor Feedback</a:t>
          </a:r>
          <a:endParaRPr lang="en-US" sz="1400" kern="1200"/>
        </a:p>
      </dsp:txBody>
      <dsp:txXfrm>
        <a:off x="3469585" y="183781"/>
        <a:ext cx="1407300" cy="844380"/>
      </dsp:txXfrm>
    </dsp:sp>
    <dsp:sp modelId="{36B68B2D-4A1E-2246-93A5-CB825A559307}">
      <dsp:nvSpPr>
        <dsp:cNvPr id="0" name=""/>
        <dsp:cNvSpPr/>
      </dsp:nvSpPr>
      <dsp:spPr>
        <a:xfrm>
          <a:off x="6606064"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3769700"/>
              <a:satOff val="78"/>
              <a:lumOff val="-132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4512" y="604353"/>
        <a:ext cx="16183" cy="3236"/>
      </dsp:txXfrm>
    </dsp:sp>
    <dsp:sp modelId="{2C4E9E04-9319-FA4F-8AF2-4C0F9A9F48B0}">
      <dsp:nvSpPr>
        <dsp:cNvPr id="0" name=""/>
        <dsp:cNvSpPr/>
      </dsp:nvSpPr>
      <dsp:spPr>
        <a:xfrm>
          <a:off x="5200564" y="183781"/>
          <a:ext cx="1407300" cy="844380"/>
        </a:xfrm>
        <a:prstGeom prst="rect">
          <a:avLst/>
        </a:prstGeom>
        <a:solidFill>
          <a:schemeClr val="accent5">
            <a:hueOff val="-3547953"/>
            <a:satOff val="74"/>
            <a:lumOff val="-12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Project Description</a:t>
          </a:r>
          <a:endParaRPr lang="en-US" sz="1400" kern="1200"/>
        </a:p>
      </dsp:txBody>
      <dsp:txXfrm>
        <a:off x="5200564" y="183781"/>
        <a:ext cx="1407300" cy="844380"/>
      </dsp:txXfrm>
    </dsp:sp>
    <dsp:sp modelId="{8CC8B741-6F0C-984E-BC4A-46CF33376560}">
      <dsp:nvSpPr>
        <dsp:cNvPr id="0" name=""/>
        <dsp:cNvSpPr/>
      </dsp:nvSpPr>
      <dsp:spPr>
        <a:xfrm>
          <a:off x="8337043" y="560251"/>
          <a:ext cx="293079" cy="91440"/>
        </a:xfrm>
        <a:custGeom>
          <a:avLst/>
          <a:gdLst/>
          <a:ahLst/>
          <a:cxnLst/>
          <a:rect l="0" t="0" r="0" b="0"/>
          <a:pathLst>
            <a:path>
              <a:moveTo>
                <a:pt x="0" y="45720"/>
              </a:moveTo>
              <a:lnTo>
                <a:pt x="293079" y="45720"/>
              </a:lnTo>
            </a:path>
          </a:pathLst>
        </a:custGeom>
        <a:noFill/>
        <a:ln w="6350" cap="flat" cmpd="sng" algn="ctr">
          <a:solidFill>
            <a:schemeClr val="accent5">
              <a:hueOff val="-5026266"/>
              <a:satOff val="105"/>
              <a:lumOff val="-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75491" y="604353"/>
        <a:ext cx="16183" cy="3236"/>
      </dsp:txXfrm>
    </dsp:sp>
    <dsp:sp modelId="{4A9BCC9F-3946-9744-8450-A642E285C355}">
      <dsp:nvSpPr>
        <dsp:cNvPr id="0" name=""/>
        <dsp:cNvSpPr/>
      </dsp:nvSpPr>
      <dsp:spPr>
        <a:xfrm>
          <a:off x="6931543" y="183781"/>
          <a:ext cx="1407300" cy="844380"/>
        </a:xfrm>
        <a:prstGeom prst="rect">
          <a:avLst/>
        </a:prstGeom>
        <a:solidFill>
          <a:schemeClr val="accent5">
            <a:hueOff val="-4730603"/>
            <a:satOff val="98"/>
            <a:lumOff val="-16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Team Working Agreement</a:t>
          </a:r>
          <a:endParaRPr lang="en-US" sz="1400" kern="1200"/>
        </a:p>
      </dsp:txBody>
      <dsp:txXfrm>
        <a:off x="6931543" y="183781"/>
        <a:ext cx="1407300" cy="844380"/>
      </dsp:txXfrm>
    </dsp:sp>
    <dsp:sp modelId="{3CE3DA28-B514-BA49-80BD-07C795AC2B07}">
      <dsp:nvSpPr>
        <dsp:cNvPr id="0" name=""/>
        <dsp:cNvSpPr/>
      </dsp:nvSpPr>
      <dsp:spPr>
        <a:xfrm>
          <a:off x="711277" y="1026361"/>
          <a:ext cx="8654895" cy="293079"/>
        </a:xfrm>
        <a:custGeom>
          <a:avLst/>
          <a:gdLst/>
          <a:ahLst/>
          <a:cxnLst/>
          <a:rect l="0" t="0" r="0" b="0"/>
          <a:pathLst>
            <a:path>
              <a:moveTo>
                <a:pt x="8654895" y="0"/>
              </a:moveTo>
              <a:lnTo>
                <a:pt x="8654895" y="163639"/>
              </a:lnTo>
              <a:lnTo>
                <a:pt x="0" y="163639"/>
              </a:lnTo>
              <a:lnTo>
                <a:pt x="0" y="293079"/>
              </a:lnTo>
            </a:path>
          </a:pathLst>
        </a:custGeom>
        <a:noFill/>
        <a:ln w="6350" cap="flat" cmpd="sng" algn="ctr">
          <a:solidFill>
            <a:schemeClr val="accent5">
              <a:hueOff val="-6282833"/>
              <a:satOff val="131"/>
              <a:lumOff val="-22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2201" y="1171283"/>
        <a:ext cx="433047" cy="3236"/>
      </dsp:txXfrm>
    </dsp:sp>
    <dsp:sp modelId="{51396178-A7E7-4746-AC84-521510482729}">
      <dsp:nvSpPr>
        <dsp:cNvPr id="0" name=""/>
        <dsp:cNvSpPr/>
      </dsp:nvSpPr>
      <dsp:spPr>
        <a:xfrm>
          <a:off x="8662522" y="183781"/>
          <a:ext cx="1407300" cy="844380"/>
        </a:xfrm>
        <a:prstGeom prst="rect">
          <a:avLst/>
        </a:prstGeom>
        <a:solidFill>
          <a:schemeClr val="accent5">
            <a:hueOff val="-5913255"/>
            <a:satOff val="123"/>
            <a:lumOff val="-20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Personas</a:t>
          </a:r>
          <a:endParaRPr lang="en-US" sz="1400" kern="1200"/>
        </a:p>
      </dsp:txBody>
      <dsp:txXfrm>
        <a:off x="8662522" y="183781"/>
        <a:ext cx="1407300" cy="844380"/>
      </dsp:txXfrm>
    </dsp:sp>
    <dsp:sp modelId="{ACD68214-70ED-2C40-AEB0-99D30174D40D}">
      <dsp:nvSpPr>
        <dsp:cNvPr id="0" name=""/>
        <dsp:cNvSpPr/>
      </dsp:nvSpPr>
      <dsp:spPr>
        <a:xfrm>
          <a:off x="1413127"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7539399"/>
              <a:satOff val="157"/>
              <a:lumOff val="-264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1574" y="1772412"/>
        <a:ext cx="16183" cy="3236"/>
      </dsp:txXfrm>
    </dsp:sp>
    <dsp:sp modelId="{2F8B6984-B3F9-6149-B8AA-EF32A3FAF865}">
      <dsp:nvSpPr>
        <dsp:cNvPr id="0" name=""/>
        <dsp:cNvSpPr/>
      </dsp:nvSpPr>
      <dsp:spPr>
        <a:xfrm>
          <a:off x="7626" y="1351840"/>
          <a:ext cx="1407300" cy="844380"/>
        </a:xfrm>
        <a:prstGeom prst="rect">
          <a:avLst/>
        </a:prstGeom>
        <a:solidFill>
          <a:schemeClr val="accent5">
            <a:hueOff val="-7095905"/>
            <a:satOff val="148"/>
            <a:lumOff val="-2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MVP</a:t>
          </a:r>
          <a:endParaRPr lang="en-US" sz="1400" kern="1200"/>
        </a:p>
      </dsp:txBody>
      <dsp:txXfrm>
        <a:off x="7626" y="1351840"/>
        <a:ext cx="1407300" cy="844380"/>
      </dsp:txXfrm>
    </dsp:sp>
    <dsp:sp modelId="{CD909BCC-AACD-CB4C-9232-8CC4316A2ECF}">
      <dsp:nvSpPr>
        <dsp:cNvPr id="0" name=""/>
        <dsp:cNvSpPr/>
      </dsp:nvSpPr>
      <dsp:spPr>
        <a:xfrm>
          <a:off x="3144106"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8795966"/>
              <a:satOff val="183"/>
              <a:lumOff val="-308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2553" y="1772412"/>
        <a:ext cx="16183" cy="3236"/>
      </dsp:txXfrm>
    </dsp:sp>
    <dsp:sp modelId="{139F03E9-AF1C-E746-9475-EF71BE2CA55C}">
      <dsp:nvSpPr>
        <dsp:cNvPr id="0" name=""/>
        <dsp:cNvSpPr/>
      </dsp:nvSpPr>
      <dsp:spPr>
        <a:xfrm>
          <a:off x="1738606" y="1351840"/>
          <a:ext cx="1407300" cy="844380"/>
        </a:xfrm>
        <a:prstGeom prst="rect">
          <a:avLst/>
        </a:prstGeom>
        <a:solidFill>
          <a:schemeClr val="accent5">
            <a:hueOff val="-8278556"/>
            <a:satOff val="172"/>
            <a:lumOff val="-29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Technologies</a:t>
          </a:r>
          <a:endParaRPr lang="en-US" sz="1400" kern="1200"/>
        </a:p>
      </dsp:txBody>
      <dsp:txXfrm>
        <a:off x="1738606" y="1351840"/>
        <a:ext cx="1407300" cy="844380"/>
      </dsp:txXfrm>
    </dsp:sp>
    <dsp:sp modelId="{CF0B059F-91D1-344A-93B6-5A9C8848AD28}">
      <dsp:nvSpPr>
        <dsp:cNvPr id="0" name=""/>
        <dsp:cNvSpPr/>
      </dsp:nvSpPr>
      <dsp:spPr>
        <a:xfrm>
          <a:off x="4875085"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10052532"/>
              <a:satOff val="209"/>
              <a:lumOff val="-35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33" y="1772412"/>
        <a:ext cx="16183" cy="3236"/>
      </dsp:txXfrm>
    </dsp:sp>
    <dsp:sp modelId="{9D679BDB-4DE2-F84F-87E2-F2020B84A91E}">
      <dsp:nvSpPr>
        <dsp:cNvPr id="0" name=""/>
        <dsp:cNvSpPr/>
      </dsp:nvSpPr>
      <dsp:spPr>
        <a:xfrm>
          <a:off x="3469585" y="1351840"/>
          <a:ext cx="1407300" cy="844380"/>
        </a:xfrm>
        <a:prstGeom prst="rect">
          <a:avLst/>
        </a:prstGeom>
        <a:solidFill>
          <a:schemeClr val="accent5">
            <a:hueOff val="-9461207"/>
            <a:satOff val="197"/>
            <a:lumOff val="-33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Algorithms</a:t>
          </a:r>
          <a:endParaRPr lang="en-US" sz="1400" kern="1200"/>
        </a:p>
      </dsp:txBody>
      <dsp:txXfrm>
        <a:off x="3469585" y="1351840"/>
        <a:ext cx="1407300" cy="844380"/>
      </dsp:txXfrm>
    </dsp:sp>
    <dsp:sp modelId="{B19095BB-6EF7-6744-A168-69D7B562F567}">
      <dsp:nvSpPr>
        <dsp:cNvPr id="0" name=""/>
        <dsp:cNvSpPr/>
      </dsp:nvSpPr>
      <dsp:spPr>
        <a:xfrm>
          <a:off x="6606064"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11309099"/>
              <a:satOff val="235"/>
              <a:lumOff val="-39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4512" y="1772412"/>
        <a:ext cx="16183" cy="3236"/>
      </dsp:txXfrm>
    </dsp:sp>
    <dsp:sp modelId="{6CD692C8-506B-4F4F-B5EA-482F5FB85AE9}">
      <dsp:nvSpPr>
        <dsp:cNvPr id="0" name=""/>
        <dsp:cNvSpPr/>
      </dsp:nvSpPr>
      <dsp:spPr>
        <a:xfrm>
          <a:off x="5200564" y="1351840"/>
          <a:ext cx="1407300" cy="844380"/>
        </a:xfrm>
        <a:prstGeom prst="rect">
          <a:avLst/>
        </a:prstGeom>
        <a:solidFill>
          <a:schemeClr val="accent5">
            <a:hueOff val="-10643859"/>
            <a:satOff val="221"/>
            <a:lumOff val="-37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Diagrams</a:t>
          </a:r>
          <a:endParaRPr lang="en-US" sz="1400" kern="1200"/>
        </a:p>
      </dsp:txBody>
      <dsp:txXfrm>
        <a:off x="5200564" y="1351840"/>
        <a:ext cx="1407300" cy="844380"/>
      </dsp:txXfrm>
    </dsp:sp>
    <dsp:sp modelId="{C98BC228-EC63-7849-B996-DF4B22F68E01}">
      <dsp:nvSpPr>
        <dsp:cNvPr id="0" name=""/>
        <dsp:cNvSpPr/>
      </dsp:nvSpPr>
      <dsp:spPr>
        <a:xfrm>
          <a:off x="8337043" y="1728311"/>
          <a:ext cx="293079" cy="91440"/>
        </a:xfrm>
        <a:custGeom>
          <a:avLst/>
          <a:gdLst/>
          <a:ahLst/>
          <a:cxnLst/>
          <a:rect l="0" t="0" r="0" b="0"/>
          <a:pathLst>
            <a:path>
              <a:moveTo>
                <a:pt x="0" y="45720"/>
              </a:moveTo>
              <a:lnTo>
                <a:pt x="293079" y="45720"/>
              </a:lnTo>
            </a:path>
          </a:pathLst>
        </a:custGeom>
        <a:noFill/>
        <a:ln w="6350" cap="flat" cmpd="sng" algn="ctr">
          <a:solidFill>
            <a:schemeClr val="accent5">
              <a:hueOff val="-12565666"/>
              <a:satOff val="261"/>
              <a:lumOff val="-441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75491" y="1772412"/>
        <a:ext cx="16183" cy="3236"/>
      </dsp:txXfrm>
    </dsp:sp>
    <dsp:sp modelId="{30335F48-6472-4C46-9027-CD9CD8338C46}">
      <dsp:nvSpPr>
        <dsp:cNvPr id="0" name=""/>
        <dsp:cNvSpPr/>
      </dsp:nvSpPr>
      <dsp:spPr>
        <a:xfrm>
          <a:off x="6931543" y="1351840"/>
          <a:ext cx="1407300" cy="844380"/>
        </a:xfrm>
        <a:prstGeom prst="rect">
          <a:avLst/>
        </a:prstGeom>
        <a:solidFill>
          <a:schemeClr val="accent5">
            <a:hueOff val="-11826509"/>
            <a:satOff val="246"/>
            <a:lumOff val="-41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Product Backlog</a:t>
          </a:r>
          <a:endParaRPr lang="en-US" sz="1400" kern="1200"/>
        </a:p>
      </dsp:txBody>
      <dsp:txXfrm>
        <a:off x="6931543" y="1351840"/>
        <a:ext cx="1407300" cy="844380"/>
      </dsp:txXfrm>
    </dsp:sp>
    <dsp:sp modelId="{1250D2C3-B487-CF4F-9398-72880AD6E88A}">
      <dsp:nvSpPr>
        <dsp:cNvPr id="0" name=""/>
        <dsp:cNvSpPr/>
      </dsp:nvSpPr>
      <dsp:spPr>
        <a:xfrm>
          <a:off x="711277" y="2194421"/>
          <a:ext cx="8654895" cy="293079"/>
        </a:xfrm>
        <a:custGeom>
          <a:avLst/>
          <a:gdLst/>
          <a:ahLst/>
          <a:cxnLst/>
          <a:rect l="0" t="0" r="0" b="0"/>
          <a:pathLst>
            <a:path>
              <a:moveTo>
                <a:pt x="8654895" y="0"/>
              </a:moveTo>
              <a:lnTo>
                <a:pt x="8654895" y="163639"/>
              </a:lnTo>
              <a:lnTo>
                <a:pt x="0" y="163639"/>
              </a:lnTo>
              <a:lnTo>
                <a:pt x="0" y="293079"/>
              </a:lnTo>
            </a:path>
          </a:pathLst>
        </a:custGeom>
        <a:noFill/>
        <a:ln w="6350" cap="flat" cmpd="sng" algn="ctr">
          <a:solidFill>
            <a:schemeClr val="accent5">
              <a:hueOff val="-13822232"/>
              <a:satOff val="287"/>
              <a:lumOff val="-48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2201" y="2339342"/>
        <a:ext cx="433047" cy="3236"/>
      </dsp:txXfrm>
    </dsp:sp>
    <dsp:sp modelId="{CFD23ED7-38A4-1340-91E3-EADA1DFC499E}">
      <dsp:nvSpPr>
        <dsp:cNvPr id="0" name=""/>
        <dsp:cNvSpPr/>
      </dsp:nvSpPr>
      <dsp:spPr>
        <a:xfrm>
          <a:off x="8662522" y="1351840"/>
          <a:ext cx="1407300" cy="844380"/>
        </a:xfrm>
        <a:prstGeom prst="rect">
          <a:avLst/>
        </a:prstGeom>
        <a:solidFill>
          <a:schemeClr val="accent5">
            <a:hueOff val="-13009160"/>
            <a:satOff val="270"/>
            <a:lumOff val="-4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dirty="0"/>
            <a:t>Sprint 2 Backlog</a:t>
          </a:r>
          <a:endParaRPr lang="en-US" sz="1400" kern="1200" dirty="0"/>
        </a:p>
      </dsp:txBody>
      <dsp:txXfrm>
        <a:off x="8662522" y="1351840"/>
        <a:ext cx="1407300" cy="844380"/>
      </dsp:txXfrm>
    </dsp:sp>
    <dsp:sp modelId="{D44C0870-FF4A-8A4D-8891-79255DD8BA84}">
      <dsp:nvSpPr>
        <dsp:cNvPr id="0" name=""/>
        <dsp:cNvSpPr/>
      </dsp:nvSpPr>
      <dsp:spPr>
        <a:xfrm>
          <a:off x="1413127"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5078799"/>
              <a:satOff val="314"/>
              <a:lumOff val="-529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51574" y="2940471"/>
        <a:ext cx="16183" cy="3236"/>
      </dsp:txXfrm>
    </dsp:sp>
    <dsp:sp modelId="{9994FBEE-F0AE-6041-9716-FC8A057BD9B4}">
      <dsp:nvSpPr>
        <dsp:cNvPr id="0" name=""/>
        <dsp:cNvSpPr/>
      </dsp:nvSpPr>
      <dsp:spPr>
        <a:xfrm>
          <a:off x="7626" y="2519900"/>
          <a:ext cx="1407300" cy="844380"/>
        </a:xfrm>
        <a:prstGeom prst="rect">
          <a:avLst/>
        </a:prstGeom>
        <a:solidFill>
          <a:schemeClr val="accent5">
            <a:hueOff val="-14191811"/>
            <a:satOff val="295"/>
            <a:lumOff val="-49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Metrics</a:t>
          </a:r>
          <a:endParaRPr lang="en-US" sz="1400" kern="1200"/>
        </a:p>
      </dsp:txBody>
      <dsp:txXfrm>
        <a:off x="7626" y="2519900"/>
        <a:ext cx="1407300" cy="844380"/>
      </dsp:txXfrm>
    </dsp:sp>
    <dsp:sp modelId="{AE833695-8135-7B4B-BC5B-6DF8E797B43F}">
      <dsp:nvSpPr>
        <dsp:cNvPr id="0" name=""/>
        <dsp:cNvSpPr/>
      </dsp:nvSpPr>
      <dsp:spPr>
        <a:xfrm>
          <a:off x="3144106"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6335364"/>
              <a:satOff val="340"/>
              <a:lumOff val="-57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2553" y="2940471"/>
        <a:ext cx="16183" cy="3236"/>
      </dsp:txXfrm>
    </dsp:sp>
    <dsp:sp modelId="{3C98CC25-A594-9740-9597-C7F1D354FB13}">
      <dsp:nvSpPr>
        <dsp:cNvPr id="0" name=""/>
        <dsp:cNvSpPr/>
      </dsp:nvSpPr>
      <dsp:spPr>
        <a:xfrm>
          <a:off x="1738606" y="2519900"/>
          <a:ext cx="1407300" cy="844380"/>
        </a:xfrm>
        <a:prstGeom prst="rect">
          <a:avLst/>
        </a:prstGeom>
        <a:solidFill>
          <a:schemeClr val="accent5">
            <a:hueOff val="-15374462"/>
            <a:satOff val="320"/>
            <a:lumOff val="-53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Retrospective</a:t>
          </a:r>
          <a:endParaRPr lang="en-US" sz="1400" kern="1200"/>
        </a:p>
      </dsp:txBody>
      <dsp:txXfrm>
        <a:off x="1738606" y="2519900"/>
        <a:ext cx="1407300" cy="844380"/>
      </dsp:txXfrm>
    </dsp:sp>
    <dsp:sp modelId="{EB08776F-2BEE-2B49-9B4E-5A2FC3A1FCB3}">
      <dsp:nvSpPr>
        <dsp:cNvPr id="0" name=""/>
        <dsp:cNvSpPr/>
      </dsp:nvSpPr>
      <dsp:spPr>
        <a:xfrm>
          <a:off x="4875085"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7591931"/>
              <a:satOff val="366"/>
              <a:lumOff val="-61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33" y="2940471"/>
        <a:ext cx="16183" cy="3236"/>
      </dsp:txXfrm>
    </dsp:sp>
    <dsp:sp modelId="{127520AF-C9D2-A847-95B1-85A73D7019CB}">
      <dsp:nvSpPr>
        <dsp:cNvPr id="0" name=""/>
        <dsp:cNvSpPr/>
      </dsp:nvSpPr>
      <dsp:spPr>
        <a:xfrm>
          <a:off x="3469585" y="2519900"/>
          <a:ext cx="1407300" cy="844380"/>
        </a:xfrm>
        <a:prstGeom prst="rect">
          <a:avLst/>
        </a:prstGeom>
        <a:solidFill>
          <a:schemeClr val="accent5">
            <a:hueOff val="-16557112"/>
            <a:satOff val="344"/>
            <a:lumOff val="-58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dirty="0"/>
            <a:t>Sprint 3</a:t>
          </a:r>
          <a:endParaRPr lang="en-US" sz="1400" kern="1200" dirty="0"/>
        </a:p>
      </dsp:txBody>
      <dsp:txXfrm>
        <a:off x="3469585" y="2519900"/>
        <a:ext cx="1407300" cy="844380"/>
      </dsp:txXfrm>
    </dsp:sp>
    <dsp:sp modelId="{9C42881C-5056-C74D-A50C-02F7AC3B6419}">
      <dsp:nvSpPr>
        <dsp:cNvPr id="0" name=""/>
        <dsp:cNvSpPr/>
      </dsp:nvSpPr>
      <dsp:spPr>
        <a:xfrm>
          <a:off x="6606064"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18848498"/>
              <a:satOff val="392"/>
              <a:lumOff val="-661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4512" y="2940471"/>
        <a:ext cx="16183" cy="3236"/>
      </dsp:txXfrm>
    </dsp:sp>
    <dsp:sp modelId="{7C76EB02-86A5-C849-A9D2-AD069CDBB5F6}">
      <dsp:nvSpPr>
        <dsp:cNvPr id="0" name=""/>
        <dsp:cNvSpPr/>
      </dsp:nvSpPr>
      <dsp:spPr>
        <a:xfrm>
          <a:off x="5200564" y="2519900"/>
          <a:ext cx="1407300" cy="844380"/>
        </a:xfrm>
        <a:prstGeom prst="rect">
          <a:avLst/>
        </a:prstGeom>
        <a:solidFill>
          <a:schemeClr val="accent5">
            <a:hueOff val="-17739763"/>
            <a:satOff val="369"/>
            <a:lumOff val="-6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dirty="0"/>
            <a:t>Project Demo - Sprint 2</a:t>
          </a:r>
          <a:endParaRPr lang="en-US" sz="1400" kern="1200" dirty="0"/>
        </a:p>
      </dsp:txBody>
      <dsp:txXfrm>
        <a:off x="5200564" y="2519900"/>
        <a:ext cx="1407300" cy="844380"/>
      </dsp:txXfrm>
    </dsp:sp>
    <dsp:sp modelId="{3B4AA008-9087-914D-A56E-B657AF072EAE}">
      <dsp:nvSpPr>
        <dsp:cNvPr id="0" name=""/>
        <dsp:cNvSpPr/>
      </dsp:nvSpPr>
      <dsp:spPr>
        <a:xfrm>
          <a:off x="8337043" y="2896370"/>
          <a:ext cx="293079" cy="91440"/>
        </a:xfrm>
        <a:custGeom>
          <a:avLst/>
          <a:gdLst/>
          <a:ahLst/>
          <a:cxnLst/>
          <a:rect l="0" t="0" r="0" b="0"/>
          <a:pathLst>
            <a:path>
              <a:moveTo>
                <a:pt x="0" y="45720"/>
              </a:moveTo>
              <a:lnTo>
                <a:pt x="293079" y="45720"/>
              </a:lnTo>
            </a:path>
          </a:pathLst>
        </a:custGeom>
        <a:noFill/>
        <a:ln w="6350" cap="flat" cmpd="sng" algn="ctr">
          <a:solidFill>
            <a:schemeClr val="accent5">
              <a:hueOff val="-20105065"/>
              <a:satOff val="418"/>
              <a:lumOff val="-705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75491" y="2940471"/>
        <a:ext cx="16183" cy="3236"/>
      </dsp:txXfrm>
    </dsp:sp>
    <dsp:sp modelId="{91334311-10C6-D44C-914C-E11FD68C6560}">
      <dsp:nvSpPr>
        <dsp:cNvPr id="0" name=""/>
        <dsp:cNvSpPr/>
      </dsp:nvSpPr>
      <dsp:spPr>
        <a:xfrm>
          <a:off x="6931543" y="2519900"/>
          <a:ext cx="1407300" cy="844380"/>
        </a:xfrm>
        <a:prstGeom prst="rect">
          <a:avLst/>
        </a:prstGeom>
        <a:solidFill>
          <a:schemeClr val="accent5">
            <a:hueOff val="-18922414"/>
            <a:satOff val="393"/>
            <a:lumOff val="-66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GitHub Link</a:t>
          </a:r>
          <a:endParaRPr lang="en-US" sz="1400" kern="1200"/>
        </a:p>
      </dsp:txBody>
      <dsp:txXfrm>
        <a:off x="6931543" y="2519900"/>
        <a:ext cx="1407300" cy="844380"/>
      </dsp:txXfrm>
    </dsp:sp>
    <dsp:sp modelId="{0C3688D3-B33E-5648-94A0-183FD4EA4799}">
      <dsp:nvSpPr>
        <dsp:cNvPr id="0" name=""/>
        <dsp:cNvSpPr/>
      </dsp:nvSpPr>
      <dsp:spPr>
        <a:xfrm>
          <a:off x="8662522" y="2519900"/>
          <a:ext cx="1407300" cy="844380"/>
        </a:xfrm>
        <a:prstGeom prst="rect">
          <a:avLst/>
        </a:prstGeom>
        <a:solidFill>
          <a:schemeClr val="accent5">
            <a:hueOff val="-20105065"/>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59" tIns="72384" rIns="68959" bIns="72384" numCol="1" spcCol="1270" anchor="ctr" anchorCtr="0">
          <a:noAutofit/>
        </a:bodyPr>
        <a:lstStyle/>
        <a:p>
          <a:pPr marL="0" lvl="0" indent="0" algn="ctr" defTabSz="622300">
            <a:lnSpc>
              <a:spcPct val="90000"/>
            </a:lnSpc>
            <a:spcBef>
              <a:spcPct val="0"/>
            </a:spcBef>
            <a:spcAft>
              <a:spcPct val="35000"/>
            </a:spcAft>
            <a:buNone/>
          </a:pPr>
          <a:r>
            <a:rPr lang="en-IN" sz="1400" kern="1200"/>
            <a:t>Live Application Demo</a:t>
          </a:r>
          <a:endParaRPr lang="en-US" sz="1400" kern="1200"/>
        </a:p>
      </dsp:txBody>
      <dsp:txXfrm>
        <a:off x="8662522" y="2519900"/>
        <a:ext cx="1407300" cy="844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85C-694B-41B2-8ED6-E49CBB189657}">
      <dsp:nvSpPr>
        <dsp:cNvPr id="0" name=""/>
        <dsp:cNvSpPr/>
      </dsp:nvSpPr>
      <dsp:spPr>
        <a:xfrm>
          <a:off x="22639" y="914661"/>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8C4C3-6A73-4325-BD8A-C6036FAD4C44}">
      <dsp:nvSpPr>
        <dsp:cNvPr id="0" name=""/>
        <dsp:cNvSpPr/>
      </dsp:nvSpPr>
      <dsp:spPr>
        <a:xfrm>
          <a:off x="214653" y="1106675"/>
          <a:ext cx="530325" cy="5303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0A37B-3821-49DC-B913-7023DDD95312}">
      <dsp:nvSpPr>
        <dsp:cNvPr id="0" name=""/>
        <dsp:cNvSpPr/>
      </dsp:nvSpPr>
      <dsp:spPr>
        <a:xfrm>
          <a:off x="1132925"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dirty="0"/>
            <a:t>Communication: </a:t>
          </a:r>
          <a:r>
            <a:rPr lang="en-IN" sz="1100" b="0" i="0" kern="1200" dirty="0"/>
            <a:t>Lets make sure to share updates and have discussions on platforms like Slack. Make sure to have check ins, such, as weekly stand up meetings or sprint reviews to keep everyone on the same page and working together smoothly. Cooperation; </a:t>
          </a:r>
          <a:endParaRPr lang="en-US" sz="1100" kern="1200" dirty="0"/>
        </a:p>
      </dsp:txBody>
      <dsp:txXfrm>
        <a:off x="1132925" y="914661"/>
        <a:ext cx="2155261" cy="914353"/>
      </dsp:txXfrm>
    </dsp:sp>
    <dsp:sp modelId="{68B4207B-690E-43B3-A314-66A303C81189}">
      <dsp:nvSpPr>
        <dsp:cNvPr id="0" name=""/>
        <dsp:cNvSpPr/>
      </dsp:nvSpPr>
      <dsp:spPr>
        <a:xfrm>
          <a:off x="3663725" y="863210"/>
          <a:ext cx="914353" cy="9143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E8B71-ADB2-4967-A037-D152EAC881E4}">
      <dsp:nvSpPr>
        <dsp:cNvPr id="0" name=""/>
        <dsp:cNvSpPr/>
      </dsp:nvSpPr>
      <dsp:spPr>
        <a:xfrm>
          <a:off x="3855739" y="1106675"/>
          <a:ext cx="530325" cy="5303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C2046-EDAF-4C97-999F-5D8CA0F3F60E}">
      <dsp:nvSpPr>
        <dsp:cNvPr id="0" name=""/>
        <dsp:cNvSpPr/>
      </dsp:nvSpPr>
      <dsp:spPr>
        <a:xfrm>
          <a:off x="4650720" y="726747"/>
          <a:ext cx="2978032" cy="1463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Team Meetings &amp; Collaboration: </a:t>
          </a:r>
          <a:r>
            <a:rPr lang="en-IN" sz="1100" b="0" kern="1200" dirty="0"/>
            <a:t>To ensure effective meetings, the team should agree on key points, such as scheduling regular meetings twice a week at 6-8pm via virtual (zoom).Our main agenda is to make all team members work and make submissions on time. As a team we should help one another by sharing each other thoughts and make sure all perspectives are heard before deciding.</a:t>
          </a:r>
        </a:p>
      </dsp:txBody>
      <dsp:txXfrm>
        <a:off x="4650720" y="726747"/>
        <a:ext cx="2978032" cy="1463669"/>
      </dsp:txXfrm>
    </dsp:sp>
    <dsp:sp modelId="{7DE493D8-8CED-4F05-ADC4-7885CCBA6CB4}">
      <dsp:nvSpPr>
        <dsp:cNvPr id="0" name=""/>
        <dsp:cNvSpPr/>
      </dsp:nvSpPr>
      <dsp:spPr>
        <a:xfrm>
          <a:off x="7716197" y="914661"/>
          <a:ext cx="914353" cy="9143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2CBE03-9A18-4689-9CA8-CE49AFA30F76}">
      <dsp:nvSpPr>
        <dsp:cNvPr id="0" name=""/>
        <dsp:cNvSpPr/>
      </dsp:nvSpPr>
      <dsp:spPr>
        <a:xfrm>
          <a:off x="7908211" y="1106675"/>
          <a:ext cx="530325" cy="5303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4E9BF-E934-4949-93FC-A8C13F1997CD}">
      <dsp:nvSpPr>
        <dsp:cNvPr id="0" name=""/>
        <dsp:cNvSpPr/>
      </dsp:nvSpPr>
      <dsp:spPr>
        <a:xfrm>
          <a:off x="8826483"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Roles and Responsibilities: </a:t>
          </a:r>
          <a:r>
            <a:rPr lang="en-IN" sz="1100" b="0" i="0" kern="1200" dirty="0"/>
            <a:t>Each team member has the task of finishing assignments based on their designated roles</a:t>
          </a:r>
          <a:r>
            <a:rPr lang="en-GB" sz="1100" b="0" i="0" kern="1200" dirty="0"/>
            <a:t> in frontend development, backend development,</a:t>
          </a:r>
          <a:r>
            <a:rPr lang="en-IN" sz="1100" b="0" i="0" kern="1200" dirty="0"/>
            <a:t> and machine learning. Coordinate with teams to seamlessly incorporate various functionalities. </a:t>
          </a:r>
          <a:endParaRPr lang="en-US" sz="1100" kern="1200" dirty="0"/>
        </a:p>
      </dsp:txBody>
      <dsp:txXfrm>
        <a:off x="8826483" y="914661"/>
        <a:ext cx="2155261" cy="914353"/>
      </dsp:txXfrm>
    </dsp:sp>
    <dsp:sp modelId="{B24CF562-8F85-4175-A3C3-AB9C57249F45}">
      <dsp:nvSpPr>
        <dsp:cNvPr id="0" name=""/>
        <dsp:cNvSpPr/>
      </dsp:nvSpPr>
      <dsp:spPr>
        <a:xfrm>
          <a:off x="22639" y="2852907"/>
          <a:ext cx="914353" cy="91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BDB9F-2D69-47FF-B1ED-F3C19521B9DE}">
      <dsp:nvSpPr>
        <dsp:cNvPr id="0" name=""/>
        <dsp:cNvSpPr/>
      </dsp:nvSpPr>
      <dsp:spPr>
        <a:xfrm>
          <a:off x="214653" y="3044921"/>
          <a:ext cx="530325" cy="5303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F0FC68-01FD-4E9A-AFF1-00C721BB9E67}">
      <dsp:nvSpPr>
        <dsp:cNvPr id="0" name=""/>
        <dsp:cNvSpPr/>
      </dsp:nvSpPr>
      <dsp:spPr>
        <a:xfrm>
          <a:off x="1132925" y="2852907"/>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Decision-Making:</a:t>
          </a:r>
          <a:r>
            <a:rPr lang="en-IN" sz="1100" kern="1200"/>
            <a:t> </a:t>
          </a:r>
          <a:r>
            <a:rPr lang="en-IN" sz="1100" b="0" i="0" kern="1200"/>
            <a:t>Decisions will be collaboratively reached in team gatherings. In situations where there are differences in opinions or views arise among us team members, we go for majority votes.</a:t>
          </a:r>
          <a:endParaRPr lang="en-US" sz="1100" kern="1200"/>
        </a:p>
      </dsp:txBody>
      <dsp:txXfrm>
        <a:off x="1132925" y="2852907"/>
        <a:ext cx="2155261" cy="914353"/>
      </dsp:txXfrm>
    </dsp:sp>
    <dsp:sp modelId="{45622750-7B9E-4250-94BC-3284FB9BEC3E}">
      <dsp:nvSpPr>
        <dsp:cNvPr id="0" name=""/>
        <dsp:cNvSpPr/>
      </dsp:nvSpPr>
      <dsp:spPr>
        <a:xfrm>
          <a:off x="3663725" y="2852907"/>
          <a:ext cx="914353" cy="91435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8EF2B-ED1D-43C2-8F4C-B542826FB706}">
      <dsp:nvSpPr>
        <dsp:cNvPr id="0" name=""/>
        <dsp:cNvSpPr/>
      </dsp:nvSpPr>
      <dsp:spPr>
        <a:xfrm>
          <a:off x="3855739" y="3044921"/>
          <a:ext cx="530325" cy="5303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BDB2B-0719-4562-85B4-31D7571C815A}">
      <dsp:nvSpPr>
        <dsp:cNvPr id="0" name=""/>
        <dsp:cNvSpPr/>
      </dsp:nvSpPr>
      <dsp:spPr>
        <a:xfrm>
          <a:off x="4774012" y="2852907"/>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Deliverables:</a:t>
          </a:r>
          <a:r>
            <a:rPr lang="en-IN" sz="1100" kern="1200" dirty="0"/>
            <a:t> </a:t>
          </a:r>
          <a:r>
            <a:rPr lang="en-IN" sz="1100" b="0" i="0" kern="1200" dirty="0"/>
            <a:t>Each sprint should lead to producing the outcomes like presentations updates, to technical papers and wikis. Make sure to review and test all your work before submitting it for consideration. </a:t>
          </a:r>
          <a:endParaRPr lang="en-US" sz="1100" kern="1200" dirty="0"/>
        </a:p>
      </dsp:txBody>
      <dsp:txXfrm>
        <a:off x="4774012" y="2852907"/>
        <a:ext cx="2155261" cy="914353"/>
      </dsp:txXfrm>
    </dsp:sp>
    <dsp:sp modelId="{EA4B0E74-1AE4-4CB4-B6E0-49A5B2DFAF91}">
      <dsp:nvSpPr>
        <dsp:cNvPr id="0" name=""/>
        <dsp:cNvSpPr/>
      </dsp:nvSpPr>
      <dsp:spPr>
        <a:xfrm>
          <a:off x="7304811" y="2852907"/>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C2B513-2E43-458A-94EA-A687B2925AE7}">
      <dsp:nvSpPr>
        <dsp:cNvPr id="0" name=""/>
        <dsp:cNvSpPr/>
      </dsp:nvSpPr>
      <dsp:spPr>
        <a:xfrm>
          <a:off x="7496826" y="3044921"/>
          <a:ext cx="530325" cy="5303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F15EF-8A11-4E25-996B-7C927667DE64}">
      <dsp:nvSpPr>
        <dsp:cNvPr id="0" name=""/>
        <dsp:cNvSpPr/>
      </dsp:nvSpPr>
      <dsp:spPr>
        <a:xfrm>
          <a:off x="8415098" y="2852907"/>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Retrospectives:</a:t>
          </a:r>
          <a:r>
            <a:rPr lang="en-IN" sz="1100" kern="1200"/>
            <a:t> </a:t>
          </a:r>
          <a:r>
            <a:rPr lang="en-IN" sz="1100" b="0" i="0" kern="1200"/>
            <a:t>After each sprint is completed it's important to have a session to review the successes and areas for improvement as well as to outline specific steps, for the upcoming sprint. </a:t>
          </a:r>
          <a:br>
            <a:rPr lang="en-IN" sz="1100" kern="1200"/>
          </a:br>
          <a:endParaRPr lang="en-US" sz="1100" kern="1200"/>
        </a:p>
      </dsp:txBody>
      <dsp:txXfrm>
        <a:off x="8415098" y="2852907"/>
        <a:ext cx="2155261" cy="91435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A6086-CC51-9B42-990F-974DEF1EAE80}" type="datetimeFigureOut">
              <a:rPr lang="en-US" smtClean="0"/>
              <a:t>4/9/25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4C32-4862-6E4D-8E7D-506B9C7B61C0}" type="slidenum">
              <a:rPr lang="en-US" smtClean="0"/>
              <a:t>‹#›</a:t>
            </a:fld>
            <a:endParaRPr lang="en-US"/>
          </a:p>
        </p:txBody>
      </p:sp>
    </p:spTree>
    <p:extLst>
      <p:ext uri="{BB962C8B-B14F-4D97-AF65-F5344CB8AC3E}">
        <p14:creationId xmlns:p14="http://schemas.microsoft.com/office/powerpoint/2010/main" val="340663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4C32-4862-6E4D-8E7D-506B9C7B61C0}" type="slidenum">
              <a:rPr lang="en-US" smtClean="0"/>
              <a:t>1</a:t>
            </a:fld>
            <a:endParaRPr lang="en-US"/>
          </a:p>
        </p:txBody>
      </p:sp>
    </p:spTree>
    <p:extLst>
      <p:ext uri="{BB962C8B-B14F-4D97-AF65-F5344CB8AC3E}">
        <p14:creationId xmlns:p14="http://schemas.microsoft.com/office/powerpoint/2010/main" val="359662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4/9/25</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13617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4/9/25</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6340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4/9/25</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6584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4/9/25</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4133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4/9/25</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5637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4/9/25</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911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4/9/25</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9553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4/9/25</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33991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4/9/25</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98613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4/9/25</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80777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4/9/25</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6538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4/9/25</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77486277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localhost:3000/api/foods/appl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21710E-EA86-7583-48C1-719278B76F58}"/>
              </a:ext>
            </a:extLst>
          </p:cNvPr>
          <p:cNvSpPr>
            <a:spLocks noGrp="1"/>
          </p:cNvSpPr>
          <p:nvPr>
            <p:ph type="ctrTitle"/>
          </p:nvPr>
        </p:nvSpPr>
        <p:spPr>
          <a:xfrm>
            <a:off x="530352" y="885557"/>
            <a:ext cx="4114800" cy="2215152"/>
          </a:xfrm>
        </p:spPr>
        <p:txBody>
          <a:bodyPr>
            <a:normAutofit/>
          </a:bodyPr>
          <a:lstStyle/>
          <a:p>
            <a:r>
              <a:rPr lang="en-IN" dirty="0" err="1"/>
              <a:t>CalorieMate</a:t>
            </a:r>
            <a:endParaRPr lang="en-US" dirty="0"/>
          </a:p>
        </p:txBody>
      </p:sp>
      <p:sp>
        <p:nvSpPr>
          <p:cNvPr id="3" name="Subtitle 2">
            <a:extLst>
              <a:ext uri="{FF2B5EF4-FFF2-40B4-BE49-F238E27FC236}">
                <a16:creationId xmlns:a16="http://schemas.microsoft.com/office/drawing/2014/main" id="{0F2E4AC7-6DD3-518E-956F-64DD0D0C6762}"/>
              </a:ext>
            </a:extLst>
          </p:cNvPr>
          <p:cNvSpPr>
            <a:spLocks noGrp="1"/>
          </p:cNvSpPr>
          <p:nvPr>
            <p:ph type="subTitle" idx="1"/>
          </p:nvPr>
        </p:nvSpPr>
        <p:spPr>
          <a:xfrm>
            <a:off x="530352" y="3509963"/>
            <a:ext cx="4114800" cy="2215152"/>
          </a:xfrm>
        </p:spPr>
        <p:txBody>
          <a:bodyPr>
            <a:normAutofit/>
          </a:bodyPr>
          <a:lstStyle/>
          <a:p>
            <a:r>
              <a:rPr lang="en-US" dirty="0"/>
              <a:t>By </a:t>
            </a:r>
            <a:r>
              <a:rPr lang="en-IN" b="0" i="0" dirty="0">
                <a:solidFill>
                  <a:srgbClr val="202122"/>
                </a:solidFill>
                <a:effectLst/>
                <a:latin typeface="Lato" panose="020F0502020204030203" pitchFamily="34" charset="0"/>
              </a:rPr>
              <a:t>Team 3 - The Innovators</a:t>
            </a:r>
            <a:endParaRPr lang="en-US" dirty="0"/>
          </a:p>
        </p:txBody>
      </p:sp>
      <p:sp>
        <p:nvSpPr>
          <p:cNvPr id="11" name="Freeform: Shape 1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Eyes on a candy">
            <a:extLst>
              <a:ext uri="{FF2B5EF4-FFF2-40B4-BE49-F238E27FC236}">
                <a16:creationId xmlns:a16="http://schemas.microsoft.com/office/drawing/2014/main" id="{2BA1AA92-36F4-EBD0-A676-76904AC686B8}"/>
              </a:ext>
            </a:extLst>
          </p:cNvPr>
          <p:cNvPicPr>
            <a:picLocks noChangeAspect="1"/>
          </p:cNvPicPr>
          <p:nvPr/>
        </p:nvPicPr>
        <p:blipFill>
          <a:blip r:embed="rId3"/>
          <a:srcRect l="20178" r="13050" b="2"/>
          <a:stretch/>
        </p:blipFill>
        <p:spPr>
          <a:xfrm>
            <a:off x="5334000" y="10"/>
            <a:ext cx="6858000" cy="6855654"/>
          </a:xfrm>
          <a:prstGeom prst="rect">
            <a:avLst/>
          </a:prstGeom>
        </p:spPr>
      </p:pic>
      <p:sp>
        <p:nvSpPr>
          <p:cNvPr id="13" name="Freeform: Shape 1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28232"/>
            <a:ext cx="886142" cy="693398"/>
            <a:chOff x="10948005" y="3379098"/>
            <a:chExt cx="868640" cy="679702"/>
          </a:xfrm>
          <a:solidFill>
            <a:schemeClr val="accent6"/>
          </a:solidFill>
        </p:grpSpPr>
        <p:sp>
          <p:nvSpPr>
            <p:cNvPr id="16" name="Freeform: Shape 1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3092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31" name="Rectangle 31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CFB14E0-A7BF-BEB4-655F-EE1FA76F0222}"/>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3133" name="Freeform: Shape 31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1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1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1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C5BD519-F6B6-E512-FDD8-6594205041B0}"/>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err="1"/>
              <a:t>Kruti</a:t>
            </a:r>
            <a:r>
              <a:rPr lang="en-IN" sz="1400" b="1" dirty="0"/>
              <a:t> Patel (Health-Conscious Parent)</a:t>
            </a:r>
          </a:p>
          <a:p>
            <a:pPr>
              <a:lnSpc>
                <a:spcPct val="100000"/>
              </a:lnSpc>
              <a:buFont typeface="Arial" panose="020B0604020202020204" pitchFamily="34" charset="0"/>
              <a:buChar char="•"/>
            </a:pPr>
            <a:r>
              <a:rPr lang="en-IN" sz="1400" b="1" dirty="0"/>
              <a:t>Age:</a:t>
            </a:r>
            <a:r>
              <a:rPr lang="en-IN" sz="1400" dirty="0"/>
              <a:t> 30</a:t>
            </a:r>
          </a:p>
          <a:p>
            <a:pPr>
              <a:lnSpc>
                <a:spcPct val="100000"/>
              </a:lnSpc>
              <a:buFont typeface="Arial" panose="020B0604020202020204" pitchFamily="34" charset="0"/>
              <a:buChar char="•"/>
            </a:pPr>
            <a:r>
              <a:rPr lang="en-IN" sz="1400" b="1" dirty="0"/>
              <a:t>Occupation:</a:t>
            </a:r>
            <a:r>
              <a:rPr lang="en-IN" sz="1400" dirty="0"/>
              <a:t> Teacher</a:t>
            </a:r>
          </a:p>
          <a:p>
            <a:pPr>
              <a:lnSpc>
                <a:spcPct val="100000"/>
              </a:lnSpc>
              <a:buFont typeface="Arial" panose="020B0604020202020204" pitchFamily="34" charset="0"/>
              <a:buChar char="•"/>
            </a:pPr>
            <a:r>
              <a:rPr lang="en-IN" sz="1400" b="1" dirty="0"/>
              <a:t>Goals:</a:t>
            </a:r>
            <a:r>
              <a:rPr lang="en-IN" sz="1400" dirty="0"/>
              <a:t> To maintain a balanced diet and teach her family healthy eating habits.</a:t>
            </a:r>
          </a:p>
          <a:p>
            <a:pPr>
              <a:lnSpc>
                <a:spcPct val="100000"/>
              </a:lnSpc>
              <a:buFont typeface="Arial" panose="020B0604020202020204" pitchFamily="34" charset="0"/>
              <a:buChar char="•"/>
            </a:pPr>
            <a:r>
              <a:rPr lang="en-IN" sz="1400" b="1" dirty="0"/>
              <a:t>Challenges:</a:t>
            </a:r>
            <a:r>
              <a:rPr lang="en-IN" sz="1400" dirty="0"/>
              <a:t> Difficulties estimating nutritional content of home-cooked meals.</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a:t>
            </a:r>
            <a:r>
              <a:rPr lang="en-IN" sz="1400" dirty="0" err="1"/>
              <a:t>Kruti</a:t>
            </a:r>
            <a:r>
              <a:rPr lang="en-IN" sz="1400" dirty="0"/>
              <a:t> can easily track home-cooked meals using photo recognition and adjust portions to get accurate nutritional insights, helping her plan meals for the entire family.</a:t>
            </a:r>
          </a:p>
          <a:p>
            <a:pPr>
              <a:lnSpc>
                <a:spcPct val="100000"/>
              </a:lnSpc>
            </a:pPr>
            <a:endParaRPr lang="en-US" sz="1400" dirty="0"/>
          </a:p>
        </p:txBody>
      </p:sp>
      <p:pic>
        <p:nvPicPr>
          <p:cNvPr id="5" name="Picture 4" descr="A person in a white lab coat&#10;&#10;AI-generated content may be incorrect.">
            <a:extLst>
              <a:ext uri="{FF2B5EF4-FFF2-40B4-BE49-F238E27FC236}">
                <a16:creationId xmlns:a16="http://schemas.microsoft.com/office/drawing/2014/main" id="{BF68E58E-5159-E9DE-90E1-FEAF5DE9FBEC}"/>
              </a:ext>
            </a:extLst>
          </p:cNvPr>
          <p:cNvPicPr>
            <a:picLocks noChangeAspect="1"/>
          </p:cNvPicPr>
          <p:nvPr/>
        </p:nvPicPr>
        <p:blipFill>
          <a:blip r:embed="rId2"/>
          <a:srcRect r="1" b="32621"/>
          <a:stretch/>
        </p:blipFill>
        <p:spPr>
          <a:xfrm>
            <a:off x="6672212" y="564013"/>
            <a:ext cx="4937079" cy="4998978"/>
          </a:xfrm>
          <a:prstGeom prst="rect">
            <a:avLst/>
          </a:prstGeom>
        </p:spPr>
      </p:pic>
      <p:sp>
        <p:nvSpPr>
          <p:cNvPr id="3143" name="Freeform: Shape 314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145" name="Group 314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146" name="Freeform: Shape 314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47" name="Freeform: Shape 314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48" name="Freeform: Shape 314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4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5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5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52" name="Freeform: Shape 315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72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55DE315-6133-F74F-4D44-44214356A3D9}"/>
              </a:ext>
            </a:extLst>
          </p:cNvPr>
          <p:cNvSpPr>
            <a:spLocks noGrp="1"/>
          </p:cNvSpPr>
          <p:nvPr>
            <p:ph type="title"/>
          </p:nvPr>
        </p:nvSpPr>
        <p:spPr>
          <a:xfrm>
            <a:off x="525717" y="787068"/>
            <a:ext cx="5566263" cy="1455091"/>
          </a:xfrm>
        </p:spPr>
        <p:txBody>
          <a:bodyPr>
            <a:normAutofit/>
          </a:bodyPr>
          <a:lstStyle/>
          <a:p>
            <a:r>
              <a:rPr lang="en-US" dirty="0"/>
              <a:t>MVP</a:t>
            </a:r>
          </a:p>
        </p:txBody>
      </p:sp>
      <p:sp>
        <p:nvSpPr>
          <p:cNvPr id="60" name="Freeform: Shape 5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2"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1" name="Content Placeholder 2">
            <a:extLst>
              <a:ext uri="{FF2B5EF4-FFF2-40B4-BE49-F238E27FC236}">
                <a16:creationId xmlns:a16="http://schemas.microsoft.com/office/drawing/2014/main" id="{23FD9E24-8EBA-2549-E95A-1FEA8D48E277}"/>
              </a:ext>
            </a:extLst>
          </p:cNvPr>
          <p:cNvSpPr>
            <a:spLocks noGrp="1"/>
          </p:cNvSpPr>
          <p:nvPr>
            <p:ph idx="1"/>
          </p:nvPr>
        </p:nvSpPr>
        <p:spPr>
          <a:xfrm>
            <a:off x="525717" y="2796427"/>
            <a:ext cx="5566263" cy="3274503"/>
          </a:xfrm>
        </p:spPr>
        <p:txBody>
          <a:bodyPr>
            <a:normAutofit/>
          </a:bodyPr>
          <a:lstStyle/>
          <a:p>
            <a:pPr marL="342900" indent="-342900">
              <a:buFont typeface="Arial" panose="020B0604020202020204" pitchFamily="34" charset="0"/>
              <a:buChar char="•"/>
            </a:pPr>
            <a:r>
              <a:rPr lang="en-IN"/>
              <a:t>Food identification from photos using AI </a:t>
            </a:r>
          </a:p>
          <a:p>
            <a:pPr marL="342900" indent="-342900">
              <a:buFont typeface="Arial" panose="020B0604020202020204" pitchFamily="34" charset="0"/>
              <a:buChar char="•"/>
            </a:pPr>
            <a:r>
              <a:rPr lang="en-IN"/>
              <a:t>Automatic calorie and nutrition calculation </a:t>
            </a:r>
          </a:p>
          <a:p>
            <a:pPr marL="342900" indent="-342900">
              <a:buFont typeface="Arial" panose="020B0604020202020204" pitchFamily="34" charset="0"/>
              <a:buChar char="•"/>
            </a:pPr>
            <a:r>
              <a:rPr lang="en-IN"/>
              <a:t>Barcode scanning for packaged food </a:t>
            </a:r>
          </a:p>
          <a:p>
            <a:pPr marL="342900" indent="-342900">
              <a:buFont typeface="Arial" panose="020B0604020202020204" pitchFamily="34" charset="0"/>
              <a:buChar char="•"/>
            </a:pPr>
            <a:r>
              <a:rPr lang="en-IN"/>
              <a:t>Daily calorie and nutrient tracking dashboard </a:t>
            </a:r>
          </a:p>
          <a:p>
            <a:pPr marL="342900" indent="-342900">
              <a:buFont typeface="Arial" panose="020B0604020202020204" pitchFamily="34" charset="0"/>
              <a:buChar char="•"/>
            </a:pPr>
            <a:r>
              <a:rPr lang="en-IN"/>
              <a:t>Personalized meal suggestions based on user goals</a:t>
            </a:r>
            <a:endParaRPr lang="en-US"/>
          </a:p>
        </p:txBody>
      </p:sp>
      <p:pic>
        <p:nvPicPr>
          <p:cNvPr id="4" name="Picture 3" descr="A group of food on a table&#10;&#10;AI-generated content may be incorrect.">
            <a:extLst>
              <a:ext uri="{FF2B5EF4-FFF2-40B4-BE49-F238E27FC236}">
                <a16:creationId xmlns:a16="http://schemas.microsoft.com/office/drawing/2014/main" id="{B925438C-A20F-D915-1587-F9741F5D8FCE}"/>
              </a:ext>
            </a:extLst>
          </p:cNvPr>
          <p:cNvPicPr>
            <a:picLocks noChangeAspect="1"/>
          </p:cNvPicPr>
          <p:nvPr/>
        </p:nvPicPr>
        <p:blipFill>
          <a:blip r:embed="rId2"/>
          <a:srcRect l="23291" r="21617" b="-1"/>
          <a:stretch/>
        </p:blipFill>
        <p:spPr>
          <a:xfrm>
            <a:off x="6531789" y="10"/>
            <a:ext cx="5660211" cy="6857990"/>
          </a:xfrm>
          <a:prstGeom prst="rect">
            <a:avLst/>
          </a:prstGeom>
        </p:spPr>
      </p:pic>
      <p:sp>
        <p:nvSpPr>
          <p:cNvPr id="67" name="Freeform: Shape 66">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8" name="Group 67">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9" name="Freeform: Shape 68">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0" name="Freeform: Shape 69">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 name="Freeform: Shape 70">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19953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231DC3-A487-C631-93DB-12DC5D8C4A24}"/>
              </a:ext>
            </a:extLst>
          </p:cNvPr>
          <p:cNvSpPr>
            <a:spLocks noGrp="1"/>
          </p:cNvSpPr>
          <p:nvPr>
            <p:ph type="title"/>
          </p:nvPr>
        </p:nvSpPr>
        <p:spPr>
          <a:xfrm>
            <a:off x="517871" y="976160"/>
            <a:ext cx="4767930" cy="1848734"/>
          </a:xfrm>
        </p:spPr>
        <p:txBody>
          <a:bodyPr>
            <a:normAutofit/>
          </a:bodyPr>
          <a:lstStyle/>
          <a:p>
            <a:r>
              <a:rPr lang="en-IN" b="1" dirty="0"/>
              <a:t>Technologies</a:t>
            </a:r>
            <a:endParaRPr lang="en-US" dirty="0"/>
          </a:p>
        </p:txBody>
      </p:sp>
      <p:sp>
        <p:nvSpPr>
          <p:cNvPr id="4107" name="Freeform: Shape 4106">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09"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10"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11"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2"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3"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14"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15"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ABBB779-6EF4-0C5A-EFAA-B9EC251F3981}"/>
              </a:ext>
            </a:extLst>
          </p:cNvPr>
          <p:cNvSpPr>
            <a:spLocks noGrp="1"/>
          </p:cNvSpPr>
          <p:nvPr>
            <p:ph idx="1"/>
          </p:nvPr>
        </p:nvSpPr>
        <p:spPr>
          <a:xfrm>
            <a:off x="517871" y="3299404"/>
            <a:ext cx="4767930" cy="2745750"/>
          </a:xfrm>
        </p:spPr>
        <p:txBody>
          <a:bodyPr>
            <a:normAutofit/>
          </a:bodyPr>
          <a:lstStyle/>
          <a:p>
            <a:r>
              <a:rPr lang="en-IN" b="1" dirty="0"/>
              <a:t>Frontend:</a:t>
            </a:r>
            <a:r>
              <a:rPr lang="en-IN" dirty="0"/>
              <a:t> Expo (React Native)</a:t>
            </a:r>
          </a:p>
        </p:txBody>
      </p:sp>
      <p:pic>
        <p:nvPicPr>
          <p:cNvPr id="4100" name="Picture 4" descr="Expo brand resources: accessing high-guality vector logo SVG, brand colors,  and more.">
            <a:extLst>
              <a:ext uri="{FF2B5EF4-FFF2-40B4-BE49-F238E27FC236}">
                <a16:creationId xmlns:a16="http://schemas.microsoft.com/office/drawing/2014/main" id="{24B74CDE-1FEB-672A-A52F-4B6E942F4B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0742" y="1372976"/>
            <a:ext cx="5654663" cy="4039045"/>
          </a:xfrm>
          <a:prstGeom prst="rect">
            <a:avLst/>
          </a:prstGeom>
          <a:noFill/>
          <a:extLst>
            <a:ext uri="{909E8E84-426E-40DD-AFC4-6F175D3DCCD1}">
              <a14:hiddenFill xmlns:a14="http://schemas.microsoft.com/office/drawing/2010/main">
                <a:solidFill>
                  <a:srgbClr val="FFFFFF"/>
                </a:solidFill>
              </a14:hiddenFill>
            </a:ext>
          </a:extLst>
        </p:spPr>
      </p:pic>
      <p:sp>
        <p:nvSpPr>
          <p:cNvPr id="4117" name="Freeform: Shape 4116">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19" name="Group 4118">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4120" name="Freeform: Shape 4119">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1" name="Freeform: Shape 4120">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2" name="Freeform: Shape 4121">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3"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24"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5"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6" name="Freeform: Shape 4125">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A0D4A271-6B5A-4487-5BFF-D0EF0851833E}"/>
              </a:ext>
            </a:extLst>
          </p:cNvPr>
          <p:cNvSpPr txBox="1"/>
          <p:nvPr/>
        </p:nvSpPr>
        <p:spPr>
          <a:xfrm>
            <a:off x="517871" y="3951759"/>
            <a:ext cx="4909324" cy="1200329"/>
          </a:xfrm>
          <a:prstGeom prst="rect">
            <a:avLst/>
          </a:prstGeom>
          <a:noFill/>
        </p:spPr>
        <p:txBody>
          <a:bodyPr wrap="square">
            <a:spAutoFit/>
          </a:bodyPr>
          <a:lstStyle/>
          <a:p>
            <a:r>
              <a:rPr lang="en-IN" dirty="0"/>
              <a:t>Used to build the mobile app for both Android and iOS platforms, ensuring a smooth and consistent user experience across devices.</a:t>
            </a:r>
            <a:endParaRPr lang="en-US" dirty="0"/>
          </a:p>
        </p:txBody>
      </p:sp>
    </p:spTree>
    <p:extLst>
      <p:ext uri="{BB962C8B-B14F-4D97-AF65-F5344CB8AC3E}">
        <p14:creationId xmlns:p14="http://schemas.microsoft.com/office/powerpoint/2010/main" val="1938544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5A7FC38-9023-7EC6-8EE0-94E358B42003}"/>
            </a:ext>
          </a:extLst>
        </p:cNvPr>
        <p:cNvGrpSpPr/>
        <p:nvPr/>
      </p:nvGrpSpPr>
      <p:grpSpPr>
        <a:xfrm>
          <a:off x="0" y="0"/>
          <a:ext cx="0" cy="0"/>
          <a:chOff x="0" y="0"/>
          <a:chExt cx="0" cy="0"/>
        </a:xfrm>
      </p:grpSpPr>
      <p:sp useBgFill="1">
        <p:nvSpPr>
          <p:cNvPr id="4111" name="Rectangle 4110">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918DAF-AD40-DACE-E925-228A5E9ED375}"/>
              </a:ext>
            </a:extLst>
          </p:cNvPr>
          <p:cNvSpPr>
            <a:spLocks noGrp="1"/>
          </p:cNvSpPr>
          <p:nvPr>
            <p:ph type="title"/>
          </p:nvPr>
        </p:nvSpPr>
        <p:spPr>
          <a:xfrm>
            <a:off x="517870" y="976160"/>
            <a:ext cx="6221257" cy="1848734"/>
          </a:xfrm>
        </p:spPr>
        <p:txBody>
          <a:bodyPr>
            <a:normAutofit/>
          </a:bodyPr>
          <a:lstStyle/>
          <a:p>
            <a:r>
              <a:rPr lang="en-IN" b="1" dirty="0"/>
              <a:t>Technologies</a:t>
            </a:r>
            <a:endParaRPr lang="en-US" dirty="0"/>
          </a:p>
        </p:txBody>
      </p:sp>
      <p:sp>
        <p:nvSpPr>
          <p:cNvPr id="4113" name="Freeform: Shape 4112">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102" name="Picture 6">
            <a:extLst>
              <a:ext uri="{FF2B5EF4-FFF2-40B4-BE49-F238E27FC236}">
                <a16:creationId xmlns:a16="http://schemas.microsoft.com/office/drawing/2014/main" id="{18DBA393-9CE8-0403-532E-52403C449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5996" y="1059389"/>
            <a:ext cx="3721473" cy="688472"/>
          </a:xfrm>
          <a:prstGeom prst="rect">
            <a:avLst/>
          </a:prstGeom>
          <a:noFill/>
          <a:extLst>
            <a:ext uri="{909E8E84-426E-40DD-AFC4-6F175D3DCCD1}">
              <a14:hiddenFill xmlns:a14="http://schemas.microsoft.com/office/drawing/2010/main">
                <a:solidFill>
                  <a:srgbClr val="FFFFFF"/>
                </a:solidFill>
              </a14:hiddenFill>
            </a:ext>
          </a:extLst>
        </p:spPr>
      </p:pic>
      <p:grpSp>
        <p:nvGrpSpPr>
          <p:cNvPr id="4115"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16"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17"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8"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9"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20"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21"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813BAFAF-2752-ECF7-1F43-CD44BEF46DFA}"/>
              </a:ext>
            </a:extLst>
          </p:cNvPr>
          <p:cNvSpPr>
            <a:spLocks noGrp="1"/>
          </p:cNvSpPr>
          <p:nvPr>
            <p:ph idx="1"/>
          </p:nvPr>
        </p:nvSpPr>
        <p:spPr>
          <a:xfrm>
            <a:off x="517870" y="3299404"/>
            <a:ext cx="6221257" cy="2745750"/>
          </a:xfrm>
        </p:spPr>
        <p:txBody>
          <a:bodyPr>
            <a:normAutofit/>
          </a:bodyPr>
          <a:lstStyle/>
          <a:p>
            <a:r>
              <a:rPr lang="en-IN" b="1" dirty="0"/>
              <a:t>Backend:</a:t>
            </a:r>
            <a:r>
              <a:rPr lang="en-IN" dirty="0"/>
              <a:t> </a:t>
            </a:r>
            <a:r>
              <a:rPr lang="en-IN"/>
              <a:t>FastAPI</a:t>
            </a:r>
            <a:r>
              <a:rPr lang="en-IN" dirty="0"/>
              <a:t>, MongoDB, AWS</a:t>
            </a:r>
          </a:p>
          <a:p>
            <a:endParaRPr lang="en-US" dirty="0"/>
          </a:p>
        </p:txBody>
      </p:sp>
      <p:pic>
        <p:nvPicPr>
          <p:cNvPr id="4106" name="Picture 10">
            <a:extLst>
              <a:ext uri="{FF2B5EF4-FFF2-40B4-BE49-F238E27FC236}">
                <a16:creationId xmlns:a16="http://schemas.microsoft.com/office/drawing/2014/main" id="{385BE85F-4019-EE4E-9386-EFB9AA905B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1576" y="2487918"/>
            <a:ext cx="2937243" cy="176234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6D3455A-686D-9625-C147-E7BD6379142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95996" y="4835322"/>
            <a:ext cx="3728403" cy="1006669"/>
          </a:xfrm>
          <a:prstGeom prst="rect">
            <a:avLst/>
          </a:prstGeom>
          <a:noFill/>
          <a:extLst>
            <a:ext uri="{909E8E84-426E-40DD-AFC4-6F175D3DCCD1}">
              <a14:hiddenFill xmlns:a14="http://schemas.microsoft.com/office/drawing/2010/main">
                <a:solidFill>
                  <a:srgbClr val="FFFFFF"/>
                </a:solidFill>
              </a14:hiddenFill>
            </a:ext>
          </a:extLst>
        </p:spPr>
      </p:pic>
      <p:sp>
        <p:nvSpPr>
          <p:cNvPr id="4123" name="Freeform: Shape 4122">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4"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25" name="Group 4124">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4" y="5736410"/>
            <a:ext cx="886141" cy="802496"/>
            <a:chOff x="10948005" y="3272152"/>
            <a:chExt cx="868640" cy="786648"/>
          </a:xfrm>
          <a:solidFill>
            <a:schemeClr val="accent6"/>
          </a:solidFill>
        </p:grpSpPr>
        <p:sp>
          <p:nvSpPr>
            <p:cNvPr id="4126" name="Freeform: Shape 4125">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7" name="Freeform: Shape 4126">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8" name="Freeform: Shape 4127">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9"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30"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31"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32" name="Freeform: Shape 4131">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A7FA2118-34A3-BE7B-1BBC-A263964E3EC0}"/>
              </a:ext>
            </a:extLst>
          </p:cNvPr>
          <p:cNvSpPr txBox="1"/>
          <p:nvPr/>
        </p:nvSpPr>
        <p:spPr>
          <a:xfrm>
            <a:off x="514822" y="3918191"/>
            <a:ext cx="6096000" cy="2031325"/>
          </a:xfrm>
          <a:prstGeom prst="rect">
            <a:avLst/>
          </a:prstGeom>
          <a:noFill/>
        </p:spPr>
        <p:txBody>
          <a:bodyPr wrap="square">
            <a:spAutoFit/>
          </a:bodyPr>
          <a:lstStyle/>
          <a:p>
            <a:pPr marL="285750" indent="-285750">
              <a:buFont typeface="Arial" panose="020B0604020202020204" pitchFamily="34" charset="0"/>
              <a:buChar char="•"/>
            </a:pPr>
            <a:r>
              <a:rPr lang="en-IN" b="1" dirty="0" err="1"/>
              <a:t>FastAPI</a:t>
            </a:r>
            <a:r>
              <a:rPr lang="en-IN" b="1" dirty="0"/>
              <a:t>:</a:t>
            </a:r>
            <a:r>
              <a:rPr lang="en-IN" dirty="0"/>
              <a:t> Manages API communication between the mobile app, machine learning models, and database.</a:t>
            </a:r>
          </a:p>
          <a:p>
            <a:pPr marL="285750" indent="-285750">
              <a:buFont typeface="Arial" panose="020B0604020202020204" pitchFamily="34" charset="0"/>
              <a:buChar char="•"/>
            </a:pPr>
            <a:r>
              <a:rPr lang="en-IN" b="1" dirty="0"/>
              <a:t>MongoDB:</a:t>
            </a:r>
            <a:r>
              <a:rPr lang="en-IN" dirty="0"/>
              <a:t> Stores user data such as meals, nutritional logs, and preferences.</a:t>
            </a:r>
          </a:p>
          <a:p>
            <a:pPr marL="285750" indent="-285750">
              <a:buFont typeface="Arial" panose="020B0604020202020204" pitchFamily="34" charset="0"/>
              <a:buChar char="•"/>
            </a:pPr>
            <a:r>
              <a:rPr lang="en-IN" b="1" dirty="0"/>
              <a:t>AWS:</a:t>
            </a:r>
            <a:r>
              <a:rPr lang="en-IN" dirty="0"/>
              <a:t> Provides cloud infrastructure for hosting the app, including APIs, databases, and machine learning services, ensuring scalability and reliability.</a:t>
            </a:r>
            <a:endParaRPr lang="en-US" dirty="0"/>
          </a:p>
        </p:txBody>
      </p:sp>
    </p:spTree>
    <p:extLst>
      <p:ext uri="{BB962C8B-B14F-4D97-AF65-F5344CB8AC3E}">
        <p14:creationId xmlns:p14="http://schemas.microsoft.com/office/powerpoint/2010/main" val="1622197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FA9A7A0-8914-B4FB-2EF2-85220F3DA5ED}"/>
            </a:ext>
          </a:extLst>
        </p:cNvPr>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44A5CC8-F64A-A15E-CE68-0EA2F1A481D8}"/>
              </a:ext>
            </a:extLst>
          </p:cNvPr>
          <p:cNvSpPr>
            <a:spLocks noGrp="1"/>
          </p:cNvSpPr>
          <p:nvPr>
            <p:ph type="title"/>
          </p:nvPr>
        </p:nvSpPr>
        <p:spPr>
          <a:xfrm>
            <a:off x="525717" y="787068"/>
            <a:ext cx="4663649" cy="1455091"/>
          </a:xfrm>
        </p:spPr>
        <p:txBody>
          <a:bodyPr>
            <a:normAutofit/>
          </a:bodyPr>
          <a:lstStyle/>
          <a:p>
            <a:r>
              <a:rPr lang="en-IN" b="1" dirty="0"/>
              <a:t>Technologies</a:t>
            </a:r>
            <a:endParaRPr lang="en-US" dirty="0"/>
          </a:p>
        </p:txBody>
      </p:sp>
      <p:sp>
        <p:nvSpPr>
          <p:cNvPr id="6155" name="Freeform: Shape 615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57"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158"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159"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160"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161"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16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163"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25730BA-4B8B-B858-6536-9CA5746A3FBD}"/>
              </a:ext>
            </a:extLst>
          </p:cNvPr>
          <p:cNvSpPr>
            <a:spLocks noGrp="1"/>
          </p:cNvSpPr>
          <p:nvPr>
            <p:ph idx="1"/>
          </p:nvPr>
        </p:nvSpPr>
        <p:spPr>
          <a:xfrm>
            <a:off x="525717" y="2796427"/>
            <a:ext cx="4663649" cy="3274503"/>
          </a:xfrm>
        </p:spPr>
        <p:txBody>
          <a:bodyPr>
            <a:normAutofit/>
          </a:bodyPr>
          <a:lstStyle/>
          <a:p>
            <a:r>
              <a:rPr lang="en-IN" b="1" dirty="0"/>
              <a:t>Machine Learning:</a:t>
            </a:r>
            <a:r>
              <a:rPr lang="en-IN" dirty="0"/>
              <a:t> </a:t>
            </a:r>
            <a:r>
              <a:rPr lang="en-IN"/>
              <a:t>PyTorch</a:t>
            </a:r>
            <a:r>
              <a:rPr lang="en-IN" dirty="0"/>
              <a:t>, Hugging Face</a:t>
            </a:r>
          </a:p>
          <a:p>
            <a:endParaRPr lang="en-US" dirty="0"/>
          </a:p>
        </p:txBody>
      </p:sp>
      <p:pic>
        <p:nvPicPr>
          <p:cNvPr id="6148" name="Picture 4" descr="Brand assets - Hugging Face">
            <a:extLst>
              <a:ext uri="{FF2B5EF4-FFF2-40B4-BE49-F238E27FC236}">
                <a16:creationId xmlns:a16="http://schemas.microsoft.com/office/drawing/2014/main" id="{6131CCB4-1F8A-1ADB-8054-28F18CD652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34588" y="1145139"/>
            <a:ext cx="5660211" cy="149995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A91CCB61-B1BF-E8FB-541A-D58374D6F4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3780" y="4179871"/>
            <a:ext cx="5660211" cy="1400902"/>
          </a:xfrm>
          <a:prstGeom prst="rect">
            <a:avLst/>
          </a:prstGeom>
          <a:noFill/>
          <a:extLst>
            <a:ext uri="{909E8E84-426E-40DD-AFC4-6F175D3DCCD1}">
              <a14:hiddenFill xmlns:a14="http://schemas.microsoft.com/office/drawing/2010/main">
                <a:solidFill>
                  <a:srgbClr val="FFFFFF"/>
                </a:solidFill>
              </a14:hiddenFill>
            </a:ext>
          </a:extLst>
        </p:spPr>
      </p:pic>
      <p:sp>
        <p:nvSpPr>
          <p:cNvPr id="6165" name="Freeform: Shape 6164">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167" name="Group 6166">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168" name="Freeform: Shape 6167">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69" name="Freeform: Shape 6168">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70" name="Freeform: Shape 6169">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71"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72"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7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74" name="Freeform: Shape 617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29F7B44F-A29F-D01D-1834-670346CAA9AE}"/>
              </a:ext>
            </a:extLst>
          </p:cNvPr>
          <p:cNvSpPr txBox="1"/>
          <p:nvPr/>
        </p:nvSpPr>
        <p:spPr>
          <a:xfrm>
            <a:off x="525717" y="3963312"/>
            <a:ext cx="5143064" cy="2031325"/>
          </a:xfrm>
          <a:prstGeom prst="rect">
            <a:avLst/>
          </a:prstGeom>
          <a:noFill/>
        </p:spPr>
        <p:txBody>
          <a:bodyPr wrap="square">
            <a:spAutoFit/>
          </a:bodyPr>
          <a:lstStyle/>
          <a:p>
            <a:pPr marL="285750" indent="-285750">
              <a:buFont typeface="Arial" panose="020B0604020202020204" pitchFamily="34" charset="0"/>
              <a:buChar char="•"/>
            </a:pPr>
            <a:r>
              <a:rPr lang="en-IN" b="1" dirty="0" err="1"/>
              <a:t>PyTorch</a:t>
            </a:r>
            <a:r>
              <a:rPr lang="en-IN" b="1" dirty="0"/>
              <a:t>:</a:t>
            </a:r>
            <a:r>
              <a:rPr lang="en-IN" dirty="0"/>
              <a:t> Used to build and deploy AI models for food recognition and nutrition estimation.</a:t>
            </a:r>
          </a:p>
          <a:p>
            <a:pPr marL="285750" indent="-285750">
              <a:buFont typeface="Arial" panose="020B0604020202020204" pitchFamily="34" charset="0"/>
              <a:buChar char="•"/>
            </a:pPr>
            <a:r>
              <a:rPr lang="en-IN" b="1" dirty="0"/>
              <a:t>Hugging Face:</a:t>
            </a:r>
            <a:r>
              <a:rPr lang="en-IN" dirty="0"/>
              <a:t> Supplies pre-trained vision-language models (VLM) to improve image recognition accuracy, reducing development time.</a:t>
            </a:r>
            <a:endParaRPr lang="en-US" dirty="0"/>
          </a:p>
        </p:txBody>
      </p:sp>
    </p:spTree>
    <p:extLst>
      <p:ext uri="{BB962C8B-B14F-4D97-AF65-F5344CB8AC3E}">
        <p14:creationId xmlns:p14="http://schemas.microsoft.com/office/powerpoint/2010/main" val="27856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60AF-5205-926F-BAF2-750533481A66}"/>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F68AAB53-8571-F48E-7346-9D70A709642F}"/>
              </a:ext>
            </a:extLst>
          </p:cNvPr>
          <p:cNvSpPr>
            <a:spLocks noGrp="1"/>
          </p:cNvSpPr>
          <p:nvPr>
            <p:ph idx="1"/>
          </p:nvPr>
        </p:nvSpPr>
        <p:spPr/>
        <p:txBody>
          <a:bodyPr/>
          <a:lstStyle/>
          <a:p>
            <a:r>
              <a:rPr lang="en-US" dirty="0"/>
              <a:t>Our application utilizes some important algorithms to automate and enhance the process of calorie and nutrition tracking. The food image recognition algorithm employs the </a:t>
            </a:r>
            <a:r>
              <a:rPr lang="en-US" b="1" dirty="0" err="1"/>
              <a:t>InstructBLIP</a:t>
            </a:r>
            <a:r>
              <a:rPr lang="en-US" dirty="0"/>
              <a:t> model to process meal images, identify food items, and recognize them with high accuracy. After recognizing the foods, a nutritional estimation algorithm estimates the calories, proteins, carbohydrates, and fats based on nutritional databases and approximate portion sizes.</a:t>
            </a:r>
          </a:p>
        </p:txBody>
      </p:sp>
    </p:spTree>
    <p:extLst>
      <p:ext uri="{BB962C8B-B14F-4D97-AF65-F5344CB8AC3E}">
        <p14:creationId xmlns:p14="http://schemas.microsoft.com/office/powerpoint/2010/main" val="116451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5EC1-92E7-15C0-CE3C-6C235DC80392}"/>
              </a:ext>
            </a:extLst>
          </p:cNvPr>
          <p:cNvSpPr>
            <a:spLocks noGrp="1"/>
          </p:cNvSpPr>
          <p:nvPr>
            <p:ph type="title"/>
          </p:nvPr>
        </p:nvSpPr>
        <p:spPr>
          <a:xfrm>
            <a:off x="103032" y="128789"/>
            <a:ext cx="4984124" cy="798490"/>
          </a:xfrm>
        </p:spPr>
        <p:txBody>
          <a:bodyPr/>
          <a:lstStyle/>
          <a:p>
            <a:r>
              <a:rPr lang="en-IN" sz="3200" dirty="0"/>
              <a:t>Architecture</a:t>
            </a:r>
            <a:r>
              <a:rPr lang="en-IN" dirty="0"/>
              <a:t> </a:t>
            </a:r>
            <a:r>
              <a:rPr lang="en-IN" sz="3200" dirty="0"/>
              <a:t>Diagram</a:t>
            </a:r>
            <a:endParaRPr lang="en-US" sz="3200" dirty="0"/>
          </a:p>
        </p:txBody>
      </p:sp>
      <p:pic>
        <p:nvPicPr>
          <p:cNvPr id="5" name="Content Placeholder 4" descr="A diagram of a software system&#10;&#10;AI-generated content may be incorrect.">
            <a:extLst>
              <a:ext uri="{FF2B5EF4-FFF2-40B4-BE49-F238E27FC236}">
                <a16:creationId xmlns:a16="http://schemas.microsoft.com/office/drawing/2014/main" id="{A98B969E-12EB-C064-C6C4-E3370880C1AA}"/>
              </a:ext>
            </a:extLst>
          </p:cNvPr>
          <p:cNvPicPr>
            <a:picLocks noGrp="1" noChangeAspect="1"/>
          </p:cNvPicPr>
          <p:nvPr>
            <p:ph idx="1"/>
          </p:nvPr>
        </p:nvPicPr>
        <p:blipFill>
          <a:blip r:embed="rId2"/>
          <a:stretch>
            <a:fillRect/>
          </a:stretch>
        </p:blipFill>
        <p:spPr>
          <a:xfrm>
            <a:off x="1168120" y="996578"/>
            <a:ext cx="10075136" cy="5861422"/>
          </a:xfrm>
        </p:spPr>
      </p:pic>
    </p:spTree>
    <p:extLst>
      <p:ext uri="{BB962C8B-B14F-4D97-AF65-F5344CB8AC3E}">
        <p14:creationId xmlns:p14="http://schemas.microsoft.com/office/powerpoint/2010/main" val="389417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3FEA-FCAC-5F49-F481-75BCA373DC85}"/>
              </a:ext>
            </a:extLst>
          </p:cNvPr>
          <p:cNvSpPr>
            <a:spLocks noGrp="1"/>
          </p:cNvSpPr>
          <p:nvPr>
            <p:ph type="title"/>
          </p:nvPr>
        </p:nvSpPr>
        <p:spPr>
          <a:xfrm>
            <a:off x="128790" y="128790"/>
            <a:ext cx="4224270" cy="811368"/>
          </a:xfrm>
        </p:spPr>
        <p:txBody>
          <a:bodyPr/>
          <a:lstStyle/>
          <a:p>
            <a:r>
              <a:rPr lang="en-US" sz="3200" dirty="0"/>
              <a:t>Context</a:t>
            </a:r>
            <a:r>
              <a:rPr lang="en-US" dirty="0"/>
              <a:t> </a:t>
            </a:r>
            <a:r>
              <a:rPr lang="en-US" sz="3200" dirty="0"/>
              <a:t>diagram</a:t>
            </a:r>
          </a:p>
        </p:txBody>
      </p:sp>
      <p:pic>
        <p:nvPicPr>
          <p:cNvPr id="5" name="Content Placeholder 4" descr="A diagram of a software application&#10;&#10;AI-generated content may be incorrect.">
            <a:extLst>
              <a:ext uri="{FF2B5EF4-FFF2-40B4-BE49-F238E27FC236}">
                <a16:creationId xmlns:a16="http://schemas.microsoft.com/office/drawing/2014/main" id="{C0BE3386-F8D3-8FEB-6166-A8E2A1FA62F1}"/>
              </a:ext>
            </a:extLst>
          </p:cNvPr>
          <p:cNvPicPr>
            <a:picLocks noGrp="1" noChangeAspect="1"/>
          </p:cNvPicPr>
          <p:nvPr>
            <p:ph idx="1"/>
          </p:nvPr>
        </p:nvPicPr>
        <p:blipFill>
          <a:blip r:embed="rId2"/>
          <a:stretch>
            <a:fillRect/>
          </a:stretch>
        </p:blipFill>
        <p:spPr>
          <a:xfrm>
            <a:off x="1596980" y="1107583"/>
            <a:ext cx="9762185" cy="5598003"/>
          </a:xfrm>
        </p:spPr>
      </p:pic>
    </p:spTree>
    <p:extLst>
      <p:ext uri="{BB962C8B-B14F-4D97-AF65-F5344CB8AC3E}">
        <p14:creationId xmlns:p14="http://schemas.microsoft.com/office/powerpoint/2010/main" val="1990747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1479540-A19B-3F57-B330-487798F1C787}"/>
              </a:ext>
            </a:extLst>
          </p:cNvPr>
          <p:cNvSpPr>
            <a:spLocks noGrp="1"/>
          </p:cNvSpPr>
          <p:nvPr>
            <p:ph type="title"/>
          </p:nvPr>
        </p:nvSpPr>
        <p:spPr>
          <a:xfrm>
            <a:off x="670168" y="589790"/>
            <a:ext cx="3240989" cy="517120"/>
          </a:xfrm>
        </p:spPr>
        <p:txBody>
          <a:bodyPr vert="horz" lIns="91440" tIns="45720" rIns="91440" bIns="45720" rtlCol="0" anchor="b">
            <a:normAutofit fontScale="90000"/>
          </a:bodyPr>
          <a:lstStyle/>
          <a:p>
            <a:r>
              <a:rPr lang="en-US" sz="4000" dirty="0"/>
              <a:t>ER Diagram</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diagram of a meal&#10;&#10;AI-generated content may be incorrect.">
            <a:extLst>
              <a:ext uri="{FF2B5EF4-FFF2-40B4-BE49-F238E27FC236}">
                <a16:creationId xmlns:a16="http://schemas.microsoft.com/office/drawing/2014/main" id="{57624ACB-F7FF-8A45-426F-CFFBEA28515A}"/>
              </a:ext>
            </a:extLst>
          </p:cNvPr>
          <p:cNvPicPr>
            <a:picLocks noGrp="1" noChangeAspect="1"/>
          </p:cNvPicPr>
          <p:nvPr>
            <p:ph idx="1"/>
          </p:nvPr>
        </p:nvPicPr>
        <p:blipFill>
          <a:blip r:embed="rId2"/>
          <a:stretch>
            <a:fillRect/>
          </a:stretch>
        </p:blipFill>
        <p:spPr>
          <a:xfrm>
            <a:off x="4187281" y="231854"/>
            <a:ext cx="5572250" cy="6580428"/>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04162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A07C-9B1B-39BA-BEBD-1CD303E90367}"/>
              </a:ext>
            </a:extLst>
          </p:cNvPr>
          <p:cNvSpPr>
            <a:spLocks noGrp="1"/>
          </p:cNvSpPr>
          <p:nvPr>
            <p:ph type="title"/>
          </p:nvPr>
        </p:nvSpPr>
        <p:spPr>
          <a:xfrm>
            <a:off x="90153" y="141668"/>
            <a:ext cx="7585656" cy="940157"/>
          </a:xfrm>
        </p:spPr>
        <p:txBody>
          <a:bodyPr>
            <a:normAutofit/>
          </a:bodyPr>
          <a:lstStyle/>
          <a:p>
            <a:r>
              <a:rPr lang="en-IN" dirty="0"/>
              <a:t>Sequence Diagram</a:t>
            </a:r>
            <a:endParaRPr lang="en-US" dirty="0"/>
          </a:p>
        </p:txBody>
      </p:sp>
      <p:pic>
        <p:nvPicPr>
          <p:cNvPr id="5" name="Content Placeholder 4" descr="A diagram of a food system&#10;&#10;AI-generated content may be incorrect.">
            <a:extLst>
              <a:ext uri="{FF2B5EF4-FFF2-40B4-BE49-F238E27FC236}">
                <a16:creationId xmlns:a16="http://schemas.microsoft.com/office/drawing/2014/main" id="{38FE1622-8764-F365-2027-F9CEE4BC9B9D}"/>
              </a:ext>
            </a:extLst>
          </p:cNvPr>
          <p:cNvPicPr>
            <a:picLocks noGrp="1" noChangeAspect="1"/>
          </p:cNvPicPr>
          <p:nvPr>
            <p:ph idx="1"/>
          </p:nvPr>
        </p:nvPicPr>
        <p:blipFill>
          <a:blip r:embed="rId2"/>
          <a:stretch>
            <a:fillRect/>
          </a:stretch>
        </p:blipFill>
        <p:spPr>
          <a:xfrm>
            <a:off x="1469789" y="1275008"/>
            <a:ext cx="10069681" cy="4988775"/>
          </a:xfrm>
        </p:spPr>
      </p:pic>
    </p:spTree>
    <p:extLst>
      <p:ext uri="{BB962C8B-B14F-4D97-AF65-F5344CB8AC3E}">
        <p14:creationId xmlns:p14="http://schemas.microsoft.com/office/powerpoint/2010/main" val="211373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57C6042-B3E8-A0A8-A54D-A7F7C3B42A59}"/>
              </a:ext>
            </a:extLst>
          </p:cNvPr>
          <p:cNvSpPr>
            <a:spLocks noGrp="1"/>
          </p:cNvSpPr>
          <p:nvPr>
            <p:ph type="title"/>
          </p:nvPr>
        </p:nvSpPr>
        <p:spPr>
          <a:xfrm>
            <a:off x="525717" y="787068"/>
            <a:ext cx="10077557" cy="1325563"/>
          </a:xfrm>
        </p:spPr>
        <p:txBody>
          <a:bodyPr>
            <a:normAutofit/>
          </a:bodyPr>
          <a:lstStyle/>
          <a:p>
            <a:r>
              <a:rPr lang="en-IN" dirty="0"/>
              <a:t>Agenda</a:t>
            </a:r>
            <a:endParaRPr lang="en-US" dirty="0"/>
          </a:p>
        </p:txBody>
      </p:sp>
      <p:grpSp>
        <p:nvGrpSpPr>
          <p:cNvPr id="14"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 name="Freeform: Shape 21">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3">
            <a:extLst>
              <a:ext uri="{FF2B5EF4-FFF2-40B4-BE49-F238E27FC236}">
                <a16:creationId xmlns:a16="http://schemas.microsoft.com/office/drawing/2014/main" id="{98DDA30C-121F-C496-CBFF-FDB6FE43FC5C}"/>
              </a:ext>
            </a:extLst>
          </p:cNvPr>
          <p:cNvGraphicFramePr>
            <a:graphicFrameLocks noGrp="1"/>
          </p:cNvGraphicFramePr>
          <p:nvPr>
            <p:ph idx="1"/>
            <p:extLst>
              <p:ext uri="{D42A27DB-BD31-4B8C-83A1-F6EECF244321}">
                <p14:modId xmlns:p14="http://schemas.microsoft.com/office/powerpoint/2010/main" val="4075445375"/>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216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36E6963-D88F-2ADC-C231-B54403D85854}"/>
              </a:ext>
            </a:extLst>
          </p:cNvPr>
          <p:cNvSpPr>
            <a:spLocks noGrp="1"/>
          </p:cNvSpPr>
          <p:nvPr>
            <p:ph type="title"/>
          </p:nvPr>
        </p:nvSpPr>
        <p:spPr>
          <a:xfrm>
            <a:off x="546843" y="398555"/>
            <a:ext cx="3772870" cy="584663"/>
          </a:xfrm>
        </p:spPr>
        <p:txBody>
          <a:bodyPr vert="horz" lIns="91440" tIns="45720" rIns="91440" bIns="45720" rtlCol="0" anchor="b">
            <a:normAutofit fontScale="90000"/>
          </a:bodyPr>
          <a:lstStyle/>
          <a:p>
            <a:r>
              <a:rPr lang="en-US" sz="4000" dirty="0"/>
              <a:t>State Diagram</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diagram of a process&#10;&#10;AI-generated content may be incorrect.">
            <a:extLst>
              <a:ext uri="{FF2B5EF4-FFF2-40B4-BE49-F238E27FC236}">
                <a16:creationId xmlns:a16="http://schemas.microsoft.com/office/drawing/2014/main" id="{82A94B04-C6AD-26E0-A5B0-FEA2C2938177}"/>
              </a:ext>
            </a:extLst>
          </p:cNvPr>
          <p:cNvPicPr>
            <a:picLocks noGrp="1" noChangeAspect="1"/>
          </p:cNvPicPr>
          <p:nvPr>
            <p:ph idx="1"/>
          </p:nvPr>
        </p:nvPicPr>
        <p:blipFill>
          <a:blip r:embed="rId2"/>
          <a:stretch>
            <a:fillRect/>
          </a:stretch>
        </p:blipFill>
        <p:spPr>
          <a:xfrm>
            <a:off x="4989880" y="32606"/>
            <a:ext cx="4815260" cy="6650488"/>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1337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1E132B2-9FE2-9BB7-F88B-09E54E507322}"/>
              </a:ext>
            </a:extLst>
          </p:cNvPr>
          <p:cNvSpPr>
            <a:spLocks noGrp="1"/>
          </p:cNvSpPr>
          <p:nvPr>
            <p:ph type="title"/>
          </p:nvPr>
        </p:nvSpPr>
        <p:spPr>
          <a:xfrm>
            <a:off x="530353" y="128789"/>
            <a:ext cx="4090154" cy="759550"/>
          </a:xfrm>
        </p:spPr>
        <p:txBody>
          <a:bodyPr vert="horz" lIns="91440" tIns="45720" rIns="91440" bIns="45720" rtlCol="0" anchor="b">
            <a:normAutofit/>
          </a:bodyPr>
          <a:lstStyle/>
          <a:p>
            <a:r>
              <a:rPr lang="en-US" sz="4000" dirty="0"/>
              <a:t>Class Diagram</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diagram of a meal&#10;&#10;AI-generated content may be incorrect.">
            <a:extLst>
              <a:ext uri="{FF2B5EF4-FFF2-40B4-BE49-F238E27FC236}">
                <a16:creationId xmlns:a16="http://schemas.microsoft.com/office/drawing/2014/main" id="{126F55CC-4566-5058-6F02-BF0703A04DBF}"/>
              </a:ext>
            </a:extLst>
          </p:cNvPr>
          <p:cNvPicPr>
            <a:picLocks noGrp="1" noChangeAspect="1"/>
          </p:cNvPicPr>
          <p:nvPr>
            <p:ph idx="1"/>
          </p:nvPr>
        </p:nvPicPr>
        <p:blipFill>
          <a:blip r:embed="rId2"/>
          <a:stretch>
            <a:fillRect/>
          </a:stretch>
        </p:blipFill>
        <p:spPr>
          <a:xfrm>
            <a:off x="5016794" y="128789"/>
            <a:ext cx="5480721" cy="6710615"/>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64019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983AA2-FB81-9CBF-F69E-2867962C143A}"/>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73A381F1-34BB-5916-D215-24DB7EBBCD41}"/>
              </a:ext>
            </a:extLst>
          </p:cNvPr>
          <p:cNvGraphicFramePr>
            <a:graphicFrameLocks noGrp="1"/>
          </p:cNvGraphicFramePr>
          <p:nvPr>
            <p:extLst>
              <p:ext uri="{D42A27DB-BD31-4B8C-83A1-F6EECF244321}">
                <p14:modId xmlns:p14="http://schemas.microsoft.com/office/powerpoint/2010/main" val="2417518239"/>
              </p:ext>
            </p:extLst>
          </p:nvPr>
        </p:nvGraphicFramePr>
        <p:xfrm>
          <a:off x="475415" y="2408176"/>
          <a:ext cx="11143327" cy="3184921"/>
        </p:xfrm>
        <a:graphic>
          <a:graphicData uri="http://schemas.openxmlformats.org/drawingml/2006/table">
            <a:tbl>
              <a:tblPr firstRow="1" bandRow="1">
                <a:noFill/>
              </a:tblPr>
              <a:tblGrid>
                <a:gridCol w="538776">
                  <a:extLst>
                    <a:ext uri="{9D8B030D-6E8A-4147-A177-3AD203B41FA5}">
                      <a16:colId xmlns:a16="http://schemas.microsoft.com/office/drawing/2014/main" val="2707648992"/>
                    </a:ext>
                  </a:extLst>
                </a:gridCol>
                <a:gridCol w="3597827">
                  <a:extLst>
                    <a:ext uri="{9D8B030D-6E8A-4147-A177-3AD203B41FA5}">
                      <a16:colId xmlns:a16="http://schemas.microsoft.com/office/drawing/2014/main" val="2942367280"/>
                    </a:ext>
                  </a:extLst>
                </a:gridCol>
                <a:gridCol w="3450065">
                  <a:extLst>
                    <a:ext uri="{9D8B030D-6E8A-4147-A177-3AD203B41FA5}">
                      <a16:colId xmlns:a16="http://schemas.microsoft.com/office/drawing/2014/main" val="4206813041"/>
                    </a:ext>
                  </a:extLst>
                </a:gridCol>
                <a:gridCol w="1447328">
                  <a:extLst>
                    <a:ext uri="{9D8B030D-6E8A-4147-A177-3AD203B41FA5}">
                      <a16:colId xmlns:a16="http://schemas.microsoft.com/office/drawing/2014/main" val="2802798332"/>
                    </a:ext>
                  </a:extLst>
                </a:gridCol>
                <a:gridCol w="1293385">
                  <a:extLst>
                    <a:ext uri="{9D8B030D-6E8A-4147-A177-3AD203B41FA5}">
                      <a16:colId xmlns:a16="http://schemas.microsoft.com/office/drawing/2014/main" val="1879045154"/>
                    </a:ext>
                  </a:extLst>
                </a:gridCol>
                <a:gridCol w="815946">
                  <a:extLst>
                    <a:ext uri="{9D8B030D-6E8A-4147-A177-3AD203B41FA5}">
                      <a16:colId xmlns:a16="http://schemas.microsoft.com/office/drawing/2014/main" val="1767246432"/>
                    </a:ext>
                  </a:extLst>
                </a:gridCol>
              </a:tblGrid>
              <a:tr h="361321">
                <a:tc>
                  <a:txBody>
                    <a:bodyPr/>
                    <a:lstStyle/>
                    <a:p>
                      <a:pPr algn="ctr" rtl="0" fontAlgn="b"/>
                      <a:r>
                        <a:rPr lang="en-IN" sz="1300" b="1" dirty="0">
                          <a:solidFill>
                            <a:schemeClr val="tx1">
                              <a:lumMod val="75000"/>
                              <a:lumOff val="25000"/>
                            </a:schemeClr>
                          </a:solidFill>
                          <a:effectLst/>
                        </a:rPr>
                        <a:t>ID</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dirty="0">
                          <a:solidFill>
                            <a:schemeClr val="tx1">
                              <a:lumMod val="75000"/>
                              <a:lumOff val="25000"/>
                            </a:schemeClr>
                          </a:solidFill>
                          <a:effectLst/>
                        </a:rPr>
                        <a:t>User Stories</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Acceptance Criteria</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Feature</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Story Points</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rtl="0" fontAlgn="b"/>
                      <a:r>
                        <a:rPr lang="en-IN" sz="1300" b="1">
                          <a:solidFill>
                            <a:schemeClr val="tx1">
                              <a:lumMod val="75000"/>
                              <a:lumOff val="25000"/>
                            </a:schemeClr>
                          </a:solidFill>
                          <a:effectLst/>
                        </a:rPr>
                        <a:t>Sprint</a:t>
                      </a:r>
                    </a:p>
                  </a:txBody>
                  <a:tcPr marL="133822" marR="100367" marT="66911" marB="66911"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911697630"/>
                  </a:ext>
                </a:extLst>
              </a:tr>
              <a:tr h="595510">
                <a:tc>
                  <a:txBody>
                    <a:bodyPr/>
                    <a:lstStyle/>
                    <a:p>
                      <a:pPr rtl="0" fontAlgn="b"/>
                      <a:r>
                        <a:rPr lang="en-IN" sz="1000">
                          <a:solidFill>
                            <a:schemeClr val="tx1">
                              <a:lumMod val="75000"/>
                              <a:lumOff val="25000"/>
                            </a:schemeClr>
                          </a:solidFill>
                          <a:effectLst/>
                        </a:rPr>
                        <a:t>US1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create an account and log in so that my data is saved.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 can sign up and log in </a:t>
                      </a:r>
                      <a:br>
                        <a:rPr lang="en-IN" sz="1000" dirty="0">
                          <a:solidFill>
                            <a:schemeClr val="tx1">
                              <a:lumMod val="75000"/>
                              <a:lumOff val="25000"/>
                            </a:schemeClr>
                          </a:solidFill>
                          <a:effectLst/>
                        </a:rPr>
                      </a:br>
                      <a:r>
                        <a:rPr lang="en-IN" sz="1000" dirty="0">
                          <a:solidFill>
                            <a:schemeClr val="tx1">
                              <a:lumMod val="75000"/>
                              <a:lumOff val="25000"/>
                            </a:schemeClr>
                          </a:solidFill>
                          <a:effectLst/>
                        </a:rPr>
                        <a:t>Error shown for wrong credentials </a:t>
                      </a:r>
                      <a:br>
                        <a:rPr lang="en-IN" sz="1000" dirty="0">
                          <a:solidFill>
                            <a:schemeClr val="tx1">
                              <a:lumMod val="75000"/>
                              <a:lumOff val="25000"/>
                            </a:schemeClr>
                          </a:solidFill>
                          <a:effectLst/>
                        </a:rPr>
                      </a:br>
                      <a:r>
                        <a:rPr lang="en-IN" sz="1000" dirty="0">
                          <a:solidFill>
                            <a:schemeClr val="tx1">
                              <a:lumMod val="75000"/>
                              <a:lumOff val="25000"/>
                            </a:schemeClr>
                          </a:solidFill>
                          <a:effectLst/>
                        </a:rPr>
                        <a:t>Logout works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solidFill>
                            <a:schemeClr val="tx1">
                              <a:lumMod val="75000"/>
                              <a:lumOff val="25000"/>
                            </a:schemeClr>
                          </a:solidFill>
                          <a:effectLst/>
                        </a:rPr>
                        <a:t>Authentication</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595510">
                <a:tc>
                  <a:txBody>
                    <a:bodyPr/>
                    <a:lstStyle/>
                    <a:p>
                      <a:pPr rtl="0" fontAlgn="b"/>
                      <a:r>
                        <a:rPr lang="en-IN" sz="1000">
                          <a:solidFill>
                            <a:schemeClr val="tx1">
                              <a:lumMod val="75000"/>
                              <a:lumOff val="25000"/>
                            </a:schemeClr>
                          </a:solidFill>
                          <a:effectLst/>
                        </a:rPr>
                        <a:t>US2</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upload a meal photo or take an image from the camera so that I can manually enter my food details.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Users can upload an image or take a photo. </a:t>
                      </a:r>
                    </a:p>
                    <a:p>
                      <a:pPr rtl="0" fontAlgn="b"/>
                      <a:r>
                        <a:rPr lang="en-IN" sz="1000" dirty="0">
                          <a:solidFill>
                            <a:schemeClr val="tx1">
                              <a:lumMod val="75000"/>
                              <a:lumOff val="25000"/>
                            </a:schemeClr>
                          </a:solidFill>
                          <a:effectLst/>
                        </a:rPr>
                        <a:t>Users manually input food items. </a:t>
                      </a:r>
                    </a:p>
                    <a:p>
                      <a:pPr rtl="0" fontAlgn="b"/>
                      <a:r>
                        <a:rPr lang="en-IN" sz="1000" dirty="0">
                          <a:solidFill>
                            <a:schemeClr val="tx1">
                              <a:lumMod val="75000"/>
                              <a:lumOff val="25000"/>
                            </a:schemeClr>
                          </a:solidFill>
                          <a:effectLst/>
                        </a:rPr>
                        <a:t>Error shown if no items are added.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Photo Upload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5</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450536">
                <a:tc>
                  <a:txBody>
                    <a:bodyPr/>
                    <a:lstStyle/>
                    <a:p>
                      <a:pPr rtl="0" fontAlgn="b"/>
                      <a:r>
                        <a:rPr lang="en-IN" sz="1000">
                          <a:solidFill>
                            <a:schemeClr val="tx1">
                              <a:lumMod val="75000"/>
                              <a:lumOff val="25000"/>
                            </a:schemeClr>
                          </a:solidFill>
                          <a:effectLst/>
                        </a:rPr>
                        <a:t>US3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manually enter food items so that I can track my meals.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Users can enter food items manually. </a:t>
                      </a:r>
                    </a:p>
                    <a:p>
                      <a:pPr rtl="0" fontAlgn="b"/>
                      <a:r>
                        <a:rPr lang="en-IN" sz="1000" dirty="0">
                          <a:solidFill>
                            <a:schemeClr val="tx1">
                              <a:lumMod val="75000"/>
                              <a:lumOff val="25000"/>
                            </a:schemeClr>
                          </a:solidFill>
                          <a:effectLst/>
                        </a:rPr>
                        <a:t>Users can input portion sizes. </a:t>
                      </a:r>
                    </a:p>
                    <a:p>
                      <a:pPr rtl="0" fontAlgn="b"/>
                      <a:r>
                        <a:rPr lang="en-IN" sz="1000" dirty="0">
                          <a:solidFill>
                            <a:schemeClr val="tx1">
                              <a:lumMod val="75000"/>
                              <a:lumOff val="25000"/>
                            </a:schemeClr>
                          </a:solidFill>
                          <a:effectLst/>
                        </a:rPr>
                        <a:t>Data is saved to the meal log after confirmation.</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Food Entry</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450536">
                <a:tc>
                  <a:txBody>
                    <a:bodyPr/>
                    <a:lstStyle/>
                    <a:p>
                      <a:pPr rtl="0" fontAlgn="b"/>
                      <a:r>
                        <a:rPr lang="en-IN" sz="1000">
                          <a:solidFill>
                            <a:schemeClr val="tx1">
                              <a:lumMod val="75000"/>
                              <a:lumOff val="25000"/>
                            </a:schemeClr>
                          </a:solidFill>
                          <a:effectLst/>
                        </a:rPr>
                        <a:t>US4</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As a user, I want to edit food items so that my meal log is accurate.</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Users can modify the food name and portion size. Changes are saved automatically to the meal log.</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solidFill>
                            <a:schemeClr val="tx1">
                              <a:lumMod val="75000"/>
                              <a:lumOff val="25000"/>
                            </a:schemeClr>
                          </a:solidFill>
                          <a:effectLst/>
                        </a:rPr>
                        <a:t>Manual Food Editing</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450536">
                <a:tc>
                  <a:txBody>
                    <a:bodyPr/>
                    <a:lstStyle/>
                    <a:p>
                      <a:pPr rtl="0" fontAlgn="b"/>
                      <a:r>
                        <a:rPr lang="en-IN" sz="1000">
                          <a:solidFill>
                            <a:schemeClr val="tx1">
                              <a:lumMod val="75000"/>
                              <a:lumOff val="25000"/>
                            </a:schemeClr>
                          </a:solidFill>
                          <a:effectLst/>
                        </a:rPr>
                        <a:t>US5</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solidFill>
                            <a:schemeClr val="tx1">
                              <a:lumMod val="75000"/>
                              <a:lumOff val="25000"/>
                            </a:schemeClr>
                          </a:solidFill>
                          <a:effectLst/>
                        </a:rPr>
                        <a:t>As a user, I want to see a daily dashboard so that I can track my calories and nutrients.</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dirty="0">
                          <a:solidFill>
                            <a:schemeClr val="tx1">
                              <a:lumMod val="75000"/>
                              <a:lumOff val="25000"/>
                            </a:schemeClr>
                          </a:solidFill>
                          <a:effectLst/>
                        </a:rPr>
                        <a:t>Dashboard shows calories consumed, remaining budget </a:t>
                      </a:r>
                      <a:br>
                        <a:rPr lang="en-IN" sz="1000" dirty="0">
                          <a:solidFill>
                            <a:schemeClr val="tx1">
                              <a:lumMod val="75000"/>
                              <a:lumOff val="25000"/>
                            </a:schemeClr>
                          </a:solidFill>
                          <a:effectLst/>
                        </a:rPr>
                      </a:br>
                      <a:r>
                        <a:rPr lang="en-IN" sz="1000" dirty="0">
                          <a:solidFill>
                            <a:schemeClr val="tx1">
                              <a:lumMod val="75000"/>
                              <a:lumOff val="25000"/>
                            </a:schemeClr>
                          </a:solidFill>
                          <a:effectLst/>
                        </a:rPr>
                        <a:t>Macro breakdown shown</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dirty="0">
                          <a:solidFill>
                            <a:schemeClr val="tx1">
                              <a:lumMod val="75000"/>
                              <a:lumOff val="25000"/>
                            </a:schemeClr>
                          </a:solidFill>
                          <a:effectLst/>
                        </a:rPr>
                        <a:t>Dashboard</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solidFill>
                            <a:schemeClr val="tx1">
                              <a:lumMod val="75000"/>
                              <a:lumOff val="25000"/>
                            </a:schemeClr>
                          </a:solidFill>
                          <a:effectLst/>
                        </a:rPr>
                        <a:t>3</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solidFill>
                            <a:schemeClr val="tx1">
                              <a:lumMod val="75000"/>
                              <a:lumOff val="25000"/>
                            </a:schemeClr>
                          </a:solidFill>
                          <a:effectLst/>
                        </a:rPr>
                        <a:t>1</a:t>
                      </a:r>
                    </a:p>
                  </a:txBody>
                  <a:tcPr marL="133822" marR="100367" marT="66911" marB="66911"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3632942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D82B3D6-FDFD-06EE-4855-38057B175857}"/>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37BFA2-A017-626A-7112-6346E22606FD}"/>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Product Backlog</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966FF649-8C46-1111-2C0F-20ABC2E9E14D}"/>
              </a:ext>
            </a:extLst>
          </p:cNvPr>
          <p:cNvGraphicFramePr>
            <a:graphicFrameLocks noGrp="1"/>
          </p:cNvGraphicFramePr>
          <p:nvPr>
            <p:extLst>
              <p:ext uri="{D42A27DB-BD31-4B8C-83A1-F6EECF244321}">
                <p14:modId xmlns:p14="http://schemas.microsoft.com/office/powerpoint/2010/main" val="4070810476"/>
              </p:ext>
            </p:extLst>
          </p:nvPr>
        </p:nvGraphicFramePr>
        <p:xfrm>
          <a:off x="475416" y="2063783"/>
          <a:ext cx="11143326" cy="3364503"/>
        </p:xfrm>
        <a:graphic>
          <a:graphicData uri="http://schemas.openxmlformats.org/drawingml/2006/table">
            <a:tbl>
              <a:tblPr firstRow="1" bandRow="1">
                <a:noFill/>
              </a:tblPr>
              <a:tblGrid>
                <a:gridCol w="662557">
                  <a:extLst>
                    <a:ext uri="{9D8B030D-6E8A-4147-A177-3AD203B41FA5}">
                      <a16:colId xmlns:a16="http://schemas.microsoft.com/office/drawing/2014/main" val="2707648992"/>
                    </a:ext>
                  </a:extLst>
                </a:gridCol>
                <a:gridCol w="3379694">
                  <a:extLst>
                    <a:ext uri="{9D8B030D-6E8A-4147-A177-3AD203B41FA5}">
                      <a16:colId xmlns:a16="http://schemas.microsoft.com/office/drawing/2014/main" val="2942367280"/>
                    </a:ext>
                  </a:extLst>
                </a:gridCol>
                <a:gridCol w="3271231">
                  <a:extLst>
                    <a:ext uri="{9D8B030D-6E8A-4147-A177-3AD203B41FA5}">
                      <a16:colId xmlns:a16="http://schemas.microsoft.com/office/drawing/2014/main" val="4206813041"/>
                    </a:ext>
                  </a:extLst>
                </a:gridCol>
                <a:gridCol w="1655842">
                  <a:extLst>
                    <a:ext uri="{9D8B030D-6E8A-4147-A177-3AD203B41FA5}">
                      <a16:colId xmlns:a16="http://schemas.microsoft.com/office/drawing/2014/main" val="2802798332"/>
                    </a:ext>
                  </a:extLst>
                </a:gridCol>
                <a:gridCol w="1293410">
                  <a:extLst>
                    <a:ext uri="{9D8B030D-6E8A-4147-A177-3AD203B41FA5}">
                      <a16:colId xmlns:a16="http://schemas.microsoft.com/office/drawing/2014/main" val="1879045154"/>
                    </a:ext>
                  </a:extLst>
                </a:gridCol>
                <a:gridCol w="880592">
                  <a:extLst>
                    <a:ext uri="{9D8B030D-6E8A-4147-A177-3AD203B41FA5}">
                      <a16:colId xmlns:a16="http://schemas.microsoft.com/office/drawing/2014/main" val="1767246432"/>
                    </a:ext>
                  </a:extLst>
                </a:gridCol>
              </a:tblGrid>
              <a:tr h="253675">
                <a:tc>
                  <a:txBody>
                    <a:bodyPr/>
                    <a:lstStyle/>
                    <a:p>
                      <a:pPr algn="ctr" rtl="0" fontAlgn="b"/>
                      <a:r>
                        <a:rPr lang="en-IN" sz="1200" b="1" dirty="0">
                          <a:solidFill>
                            <a:schemeClr val="tx1">
                              <a:lumMod val="75000"/>
                              <a:lumOff val="25000"/>
                            </a:schemeClr>
                          </a:solidFill>
                          <a:effectLst/>
                        </a:rPr>
                        <a:t>ID</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Acceptance Criteria</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Feature</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92118" marR="69089" marT="46059" marB="46059"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17901">
                <a:tc>
                  <a:txBody>
                    <a:bodyPr/>
                    <a:lstStyle/>
                    <a:p>
                      <a:pPr rtl="0" fontAlgn="b"/>
                      <a:r>
                        <a:rPr lang="en-IN" sz="1000" dirty="0">
                          <a:effectLst/>
                        </a:rPr>
                        <a:t>TS1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 up user authentication backend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Database created for users </a:t>
                      </a:r>
                      <a:br>
                        <a:rPr lang="en-IN" sz="1000" dirty="0">
                          <a:effectLst/>
                        </a:rPr>
                      </a:br>
                      <a:r>
                        <a:rPr lang="en-IN" sz="1000" dirty="0">
                          <a:effectLst/>
                        </a:rPr>
                        <a:t>Signup, login, logout APIs ready </a:t>
                      </a:r>
                      <a:br>
                        <a:rPr lang="en-IN" sz="1000" dirty="0">
                          <a:effectLst/>
                        </a:rPr>
                      </a:br>
                      <a:r>
                        <a:rPr lang="en-IN" sz="1000" dirty="0">
                          <a:effectLst/>
                        </a:rPr>
                        <a:t>Passwords securely stored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Authentication Backend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17901">
                <a:tc>
                  <a:txBody>
                    <a:bodyPr/>
                    <a:lstStyle/>
                    <a:p>
                      <a:pPr rtl="0" fontAlgn="b"/>
                      <a:r>
                        <a:rPr lang="en-IN" sz="1000">
                          <a:effectLst/>
                        </a:rPr>
                        <a:t>TS2</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 up photo upload UI</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upload images from the gallery or take a photo.</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Photo Upload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17901">
                <a:tc>
                  <a:txBody>
                    <a:bodyPr/>
                    <a:lstStyle/>
                    <a:p>
                      <a:pPr rtl="0" fontAlgn="b"/>
                      <a:r>
                        <a:rPr lang="en-IN" sz="1000">
                          <a:effectLst/>
                        </a:rPr>
                        <a:t>TS3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UI for manual food entry</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enter food names and portion sizes manually.</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Food Entry</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17901">
                <a:tc>
                  <a:txBody>
                    <a:bodyPr/>
                    <a:lstStyle/>
                    <a:p>
                      <a:pPr rtl="0" fontAlgn="b"/>
                      <a:r>
                        <a:rPr lang="en-IN" sz="1000">
                          <a:effectLst/>
                        </a:rPr>
                        <a:t>TS4</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UI for food editing</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Users can edit food items and portion sizes.</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Manual Food Editing</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17901">
                <a:tc>
                  <a:txBody>
                    <a:bodyPr/>
                    <a:lstStyle/>
                    <a:p>
                      <a:pPr rtl="0" fontAlgn="b"/>
                      <a:r>
                        <a:rPr lang="en-IN" sz="1000">
                          <a:effectLst/>
                        </a:rPr>
                        <a:t>TS5</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daily dashboard UI &amp; backend</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 reads meal log </a:t>
                      </a:r>
                      <a:br>
                        <a:rPr lang="en-IN" sz="1000">
                          <a:effectLst/>
                        </a:rPr>
                      </a:br>
                      <a:r>
                        <a:rPr lang="en-IN" sz="1000">
                          <a:effectLst/>
                        </a:rPr>
                        <a:t>Calculates totals </a:t>
                      </a:r>
                      <a:br>
                        <a:rPr lang="en-IN" sz="1000">
                          <a:effectLst/>
                        </a:rPr>
                      </a:br>
                      <a:r>
                        <a:rPr lang="en-IN" sz="1000">
                          <a:effectLst/>
                        </a:rPr>
                        <a:t>Shows simple charts</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Dashboard Backend + UI</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3</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1</a:t>
                      </a:r>
                    </a:p>
                  </a:txBody>
                  <a:tcPr marL="19670" marR="19670" marT="13113" marB="13113"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1459036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0D07966-77F0-7D55-7A0B-58A4DC422836}"/>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E5D74A-E633-ACD7-8DEA-FA9FD8597CF0}"/>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3DA37740-237A-F1C9-2F7B-EE297BBAF73A}"/>
              </a:ext>
            </a:extLst>
          </p:cNvPr>
          <p:cNvGraphicFramePr>
            <a:graphicFrameLocks noGrp="1"/>
          </p:cNvGraphicFramePr>
          <p:nvPr>
            <p:extLst>
              <p:ext uri="{D42A27DB-BD31-4B8C-83A1-F6EECF244321}">
                <p14:modId xmlns:p14="http://schemas.microsoft.com/office/powerpoint/2010/main" val="3854798272"/>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US6</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user, I want to scan barcodes to log packaged food so that I can log faster.</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Barcode scanning works </a:t>
                      </a:r>
                      <a:br>
                        <a:rPr lang="en-IN" sz="1000" dirty="0">
                          <a:effectLst/>
                        </a:rPr>
                      </a:br>
                      <a:r>
                        <a:rPr lang="en-IN" sz="1000" dirty="0">
                          <a:effectLst/>
                        </a:rPr>
                        <a:t>Finds product in database </a:t>
                      </a:r>
                      <a:br>
                        <a:rPr lang="en-IN" sz="1000" dirty="0">
                          <a:effectLst/>
                        </a:rPr>
                      </a:br>
                      <a:r>
                        <a:rPr lang="en-IN" sz="1000" dirty="0">
                          <a:effectLst/>
                        </a:rPr>
                        <a:t>Adds to meal log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Barcode Scanning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US7</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set my health goal so that my calorie target is personalized.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can be set </a:t>
                      </a:r>
                      <a:br>
                        <a:rPr lang="en-IN" sz="1000" dirty="0">
                          <a:effectLst/>
                        </a:rPr>
                      </a:br>
                      <a:r>
                        <a:rPr lang="en-IN" sz="1000" dirty="0">
                          <a:effectLst/>
                        </a:rPr>
                        <a:t>Calorie target updates </a:t>
                      </a:r>
                      <a:br>
                        <a:rPr lang="en-IN" sz="1000" dirty="0">
                          <a:effectLst/>
                        </a:rPr>
                      </a:br>
                      <a:r>
                        <a:rPr lang="en-IN" sz="1000" dirty="0">
                          <a:effectLst/>
                        </a:rPr>
                        <a:t>Goal can be changed later</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Setting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US8</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see my daily macro breakdown so that I know if my meals are balanced.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Dashboard shows grams &amp; percentages for macros </a:t>
                      </a:r>
                      <a:br>
                        <a:rPr lang="en-IN" sz="1000" dirty="0">
                          <a:effectLst/>
                        </a:rPr>
                      </a:br>
                      <a:r>
                        <a:rPr lang="en-IN" sz="1000" dirty="0">
                          <a:effectLst/>
                        </a:rPr>
                        <a:t>Updates after each meal log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Dashboard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US9</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edit or delete past meal entries so that I can fix mistakes.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Past meals listed </a:t>
                      </a:r>
                      <a:br>
                        <a:rPr lang="en-IN" sz="1000">
                          <a:effectLst/>
                        </a:rPr>
                      </a:br>
                      <a:r>
                        <a:rPr lang="en-IN" sz="1000">
                          <a:effectLst/>
                        </a:rPr>
                        <a:t>Edit or delete works </a:t>
                      </a:r>
                      <a:br>
                        <a:rPr lang="en-IN" sz="1000">
                          <a:effectLst/>
                        </a:rPr>
                      </a:br>
                      <a:r>
                        <a:rPr lang="en-IN" sz="1000">
                          <a:effectLst/>
                        </a:rPr>
                        <a:t>Dashboard recalculates after change</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Meal Log Management</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US10</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As a user, I want to view my full meal history so that I can review my past eating habits.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All past meals listed by date </a:t>
                      </a:r>
                      <a:br>
                        <a:rPr lang="en-IN" sz="1000">
                          <a:effectLst/>
                        </a:rPr>
                      </a:br>
                      <a:r>
                        <a:rPr lang="en-IN" sz="1000">
                          <a:effectLst/>
                        </a:rPr>
                        <a:t>Clicking shows full details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 History</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1547423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325A-160A-81D9-CC96-15FC4B62F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F13F1-ABB4-13C4-3DD6-E1345B1EDCD9}"/>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aphicFrame>
        <p:nvGraphicFramePr>
          <p:cNvPr id="4" name="Table 3">
            <a:extLst>
              <a:ext uri="{FF2B5EF4-FFF2-40B4-BE49-F238E27FC236}">
                <a16:creationId xmlns:a16="http://schemas.microsoft.com/office/drawing/2014/main" id="{16A2E184-9D6C-F6E5-466A-DFC9E55342FC}"/>
              </a:ext>
            </a:extLst>
          </p:cNvPr>
          <p:cNvGraphicFramePr>
            <a:graphicFrameLocks noGrp="1"/>
          </p:cNvGraphicFramePr>
          <p:nvPr>
            <p:extLst>
              <p:ext uri="{D42A27DB-BD31-4B8C-83A1-F6EECF244321}">
                <p14:modId xmlns:p14="http://schemas.microsoft.com/office/powerpoint/2010/main" val="2287450986"/>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TS6</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barcode scanning backend and food database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Food database includes packaged foods </a:t>
                      </a:r>
                      <a:br>
                        <a:rPr lang="en-IN" sz="1000" dirty="0">
                          <a:effectLst/>
                        </a:rPr>
                      </a:br>
                      <a:r>
                        <a:rPr lang="en-IN" sz="1000" dirty="0">
                          <a:effectLst/>
                        </a:rPr>
                        <a:t>Barcode scanning works on mobile </a:t>
                      </a:r>
                      <a:br>
                        <a:rPr lang="en-IN" sz="1000" dirty="0">
                          <a:effectLst/>
                        </a:rPr>
                      </a:br>
                      <a:r>
                        <a:rPr lang="en-IN" sz="1000" dirty="0">
                          <a:effectLst/>
                        </a:rPr>
                        <a:t>Adds directly to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Barcode Scanner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TS7</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 up goal setting feature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stored in user profile </a:t>
                      </a:r>
                      <a:br>
                        <a:rPr lang="en-IN" sz="1000" dirty="0">
                          <a:effectLst/>
                        </a:rPr>
                      </a:br>
                      <a:r>
                        <a:rPr lang="en-IN" sz="1000" dirty="0">
                          <a:effectLst/>
                        </a:rPr>
                        <a:t>Goal adjusts calorie target in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TS8</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Add macro breakdown logic to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Dashboard calculates macros from meals </a:t>
                      </a:r>
                      <a:br>
                        <a:rPr lang="en-IN" sz="1000">
                          <a:effectLst/>
                        </a:rPr>
                      </a:br>
                      <a:r>
                        <a:rPr lang="en-IN" sz="1000">
                          <a:effectLst/>
                        </a:rPr>
                        <a:t>Updates automatically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Dashboard Logic</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TS9</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meal history with edit/delete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logs stored by date </a:t>
                      </a:r>
                      <a:br>
                        <a:rPr lang="en-IN" sz="1000">
                          <a:effectLst/>
                        </a:rPr>
                      </a:br>
                      <a:r>
                        <a:rPr lang="en-IN" sz="1000">
                          <a:effectLst/>
                        </a:rPr>
                        <a:t>Edit and delete APIs work </a:t>
                      </a:r>
                      <a:br>
                        <a:rPr lang="en-IN" sz="1000">
                          <a:effectLst/>
                        </a:rPr>
                      </a:br>
                      <a:r>
                        <a:rPr lang="en-IN" sz="1000">
                          <a:effectLst/>
                        </a:rPr>
                        <a:t>Dashboard updates after changes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Meal Log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TS10</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full meal history page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Meals listed by date </a:t>
                      </a:r>
                      <a:br>
                        <a:rPr lang="en-IN" sz="1000">
                          <a:effectLst/>
                        </a:rPr>
                      </a:br>
                      <a:r>
                        <a:rPr lang="en-IN" sz="1000">
                          <a:effectLst/>
                        </a:rPr>
                        <a:t>Clicking opens meal details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 History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290076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DE548-1471-0873-7F1E-1145F67D8E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3D888-762A-AF6D-BAD7-73B85D674F16}"/>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aphicFrame>
        <p:nvGraphicFramePr>
          <p:cNvPr id="4" name="Table 3">
            <a:extLst>
              <a:ext uri="{FF2B5EF4-FFF2-40B4-BE49-F238E27FC236}">
                <a16:creationId xmlns:a16="http://schemas.microsoft.com/office/drawing/2014/main" id="{F7235148-5D59-4493-F4A8-C57E19192FA7}"/>
              </a:ext>
            </a:extLst>
          </p:cNvPr>
          <p:cNvGraphicFramePr>
            <a:graphicFrameLocks noGrp="1"/>
          </p:cNvGraphicFramePr>
          <p:nvPr>
            <p:extLst>
              <p:ext uri="{D42A27DB-BD31-4B8C-83A1-F6EECF244321}">
                <p14:modId xmlns:p14="http://schemas.microsoft.com/office/powerpoint/2010/main" val="2790618769"/>
              </p:ext>
            </p:extLst>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US11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user, I want to see calories and nutrients after entering my meal so that I know what I’m eating.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t>Users enter food items manually. </a:t>
                      </a:r>
                      <a:br>
                        <a:rPr lang="en-IN" sz="1000" dirty="0"/>
                      </a:br>
                      <a:r>
                        <a:rPr lang="en-IN" sz="1000" dirty="0"/>
                        <a:t>Calories, protein, carbs, and fats are displayed. </a:t>
                      </a:r>
                      <a:br>
                        <a:rPr lang="en-IN" sz="1000" dirty="0"/>
                      </a:br>
                      <a:r>
                        <a:rPr lang="en-IN" sz="1000" dirty="0"/>
                        <a:t>Data is saved to the meal log.</a:t>
                      </a:r>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Calorie &amp; Nutrition Display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see a weekly progress report so that I can track my long-term trends.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Weekly calories graph shown </a:t>
                      </a:r>
                      <a:br>
                        <a:rPr lang="en-IN" sz="1000" dirty="0">
                          <a:effectLst/>
                        </a:rPr>
                      </a:br>
                      <a:r>
                        <a:rPr lang="en-IN" sz="1000" dirty="0">
                          <a:effectLst/>
                        </a:rPr>
                        <a:t>Weekly macro average shown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a settings page to manage my preferences so that I can customize the app.</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User can set units (metric/imperial) </a:t>
                      </a:r>
                      <a:br>
                        <a:rPr lang="en-IN" sz="1000" dirty="0">
                          <a:effectLst/>
                        </a:rPr>
                      </a:br>
                      <a:r>
                        <a:rPr lang="en-IN" sz="1000" dirty="0">
                          <a:effectLst/>
                        </a:rPr>
                        <a:t>User can change goal </a:t>
                      </a:r>
                      <a:br>
                        <a:rPr lang="en-IN" sz="1000" dirty="0">
                          <a:effectLst/>
                        </a:rPr>
                      </a:br>
                      <a:r>
                        <a:rPr lang="en-IN" sz="1000" dirty="0">
                          <a:effectLst/>
                        </a:rPr>
                        <a:t>Changes saved immediately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Settings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dirty="0">
                          <a:effectLst/>
                        </a:rPr>
                        <a:t>TS11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AI-based calorie &amp;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t>Users enter food items manually. </a:t>
                      </a:r>
                      <a:br>
                        <a:rPr lang="en-IN" sz="1000" dirty="0"/>
                      </a:br>
                      <a:r>
                        <a:rPr lang="en-IN" sz="1000" dirty="0"/>
                        <a:t>AI calculates calories, protein, carbs, and fats. </a:t>
                      </a:r>
                      <a:br>
                        <a:rPr lang="en-IN" sz="1000" dirty="0"/>
                      </a:br>
                      <a:r>
                        <a:rPr lang="en-IN" sz="1000" dirty="0"/>
                        <a:t>Data is saved to the meal log.</a:t>
                      </a:r>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AI-Based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weekly progress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Backend calculates 7-day summary </a:t>
                      </a:r>
                      <a:br>
                        <a:rPr lang="en-IN" sz="1000">
                          <a:effectLst/>
                        </a:rPr>
                      </a:br>
                      <a:r>
                        <a:rPr lang="en-IN" sz="1000">
                          <a:effectLst/>
                        </a:rPr>
                        <a:t>UI shows graph &amp; macro summary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2651592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AB18D-DAC0-E209-5D16-0441ED200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23D54-08EF-1F73-16A7-66CED5A39894}"/>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Product Backlog</a:t>
            </a:r>
          </a:p>
        </p:txBody>
      </p:sp>
      <p:graphicFrame>
        <p:nvGraphicFramePr>
          <p:cNvPr id="4" name="Table 3">
            <a:extLst>
              <a:ext uri="{FF2B5EF4-FFF2-40B4-BE49-F238E27FC236}">
                <a16:creationId xmlns:a16="http://schemas.microsoft.com/office/drawing/2014/main" id="{ED9D1889-039E-AB81-76DA-1D49123C42F6}"/>
              </a:ext>
            </a:extLst>
          </p:cNvPr>
          <p:cNvGraphicFramePr>
            <a:graphicFrameLocks noGrp="1"/>
          </p:cNvGraphicFramePr>
          <p:nvPr>
            <p:extLst>
              <p:ext uri="{D42A27DB-BD31-4B8C-83A1-F6EECF244321}">
                <p14:modId xmlns:p14="http://schemas.microsoft.com/office/powerpoint/2010/main" val="2191364054"/>
              </p:ext>
            </p:extLst>
          </p:nvPr>
        </p:nvGraphicFramePr>
        <p:xfrm>
          <a:off x="451473" y="1918607"/>
          <a:ext cx="10978912" cy="903465"/>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TS13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settings page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Preferences saved per user </a:t>
                      </a:r>
                      <a:br>
                        <a:rPr lang="en-IN" sz="1000" dirty="0">
                          <a:effectLst/>
                        </a:rPr>
                      </a:br>
                      <a:r>
                        <a:rPr lang="en-IN" sz="1000" dirty="0">
                          <a:effectLst/>
                        </a:rPr>
                        <a:t>Changes reflected in dashboard </a:t>
                      </a:r>
                      <a:br>
                        <a:rPr lang="en-IN" sz="1000" dirty="0">
                          <a:effectLst/>
                        </a:rPr>
                      </a:br>
                      <a:r>
                        <a:rPr lang="en-IN" sz="1000" dirty="0">
                          <a:effectLst/>
                        </a:rPr>
                        <a:t>Supports units and goals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Settings Backend +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bl>
          </a:graphicData>
        </a:graphic>
      </p:graphicFrame>
    </p:spTree>
    <p:extLst>
      <p:ext uri="{BB962C8B-B14F-4D97-AF65-F5344CB8AC3E}">
        <p14:creationId xmlns:p14="http://schemas.microsoft.com/office/powerpoint/2010/main" val="4181912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FC9F0-5D7B-97BA-99B9-EF28210F5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596CD-31AD-298A-B376-D151869C9EE3}"/>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2 Backlog</a:t>
            </a:r>
          </a:p>
        </p:txBody>
      </p:sp>
      <p:graphicFrame>
        <p:nvGraphicFramePr>
          <p:cNvPr id="4" name="Table 3">
            <a:extLst>
              <a:ext uri="{FF2B5EF4-FFF2-40B4-BE49-F238E27FC236}">
                <a16:creationId xmlns:a16="http://schemas.microsoft.com/office/drawing/2014/main" id="{B5A64274-6EB0-2460-65E7-FAEC6409FD89}"/>
              </a:ext>
            </a:extLst>
          </p:cNvPr>
          <p:cNvGraphicFramePr>
            <a:graphicFrameLocks noGrp="1"/>
          </p:cNvGraphicFramePr>
          <p:nvPr>
            <p:extLst>
              <p:ext uri="{D42A27DB-BD31-4B8C-83A1-F6EECF244321}">
                <p14:modId xmlns:p14="http://schemas.microsoft.com/office/powerpoint/2010/main" val="3545347963"/>
              </p:ext>
            </p:extLst>
          </p:nvPr>
        </p:nvGraphicFramePr>
        <p:xfrm>
          <a:off x="451473" y="1918607"/>
          <a:ext cx="10926275" cy="3515388"/>
        </p:xfrm>
        <a:graphic>
          <a:graphicData uri="http://schemas.openxmlformats.org/drawingml/2006/table">
            <a:tbl>
              <a:tblPr firstRow="1" bandRow="1">
                <a:noFill/>
              </a:tblPr>
              <a:tblGrid>
                <a:gridCol w="852842">
                  <a:extLst>
                    <a:ext uri="{9D8B030D-6E8A-4147-A177-3AD203B41FA5}">
                      <a16:colId xmlns:a16="http://schemas.microsoft.com/office/drawing/2014/main" val="2707648992"/>
                    </a:ext>
                  </a:extLst>
                </a:gridCol>
                <a:gridCol w="3516813">
                  <a:extLst>
                    <a:ext uri="{9D8B030D-6E8A-4147-A177-3AD203B41FA5}">
                      <a16:colId xmlns:a16="http://schemas.microsoft.com/office/drawing/2014/main" val="2942367280"/>
                    </a:ext>
                  </a:extLst>
                </a:gridCol>
                <a:gridCol w="3398960">
                  <a:extLst>
                    <a:ext uri="{9D8B030D-6E8A-4147-A177-3AD203B41FA5}">
                      <a16:colId xmlns:a16="http://schemas.microsoft.com/office/drawing/2014/main" val="4206813041"/>
                    </a:ext>
                  </a:extLst>
                </a:gridCol>
                <a:gridCol w="1757938">
                  <a:extLst>
                    <a:ext uri="{9D8B030D-6E8A-4147-A177-3AD203B41FA5}">
                      <a16:colId xmlns:a16="http://schemas.microsoft.com/office/drawing/2014/main" val="2802798332"/>
                    </a:ext>
                  </a:extLst>
                </a:gridCol>
                <a:gridCol w="1399722">
                  <a:extLst>
                    <a:ext uri="{9D8B030D-6E8A-4147-A177-3AD203B41FA5}">
                      <a16:colId xmlns:a16="http://schemas.microsoft.com/office/drawing/2014/main" val="1879045154"/>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US6</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user, I want to scan barcodes to log packaged food so that I can log faster.</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Barcode scanning works </a:t>
                      </a:r>
                      <a:br>
                        <a:rPr lang="en-IN" sz="1000" dirty="0">
                          <a:effectLst/>
                        </a:rPr>
                      </a:br>
                      <a:r>
                        <a:rPr lang="en-IN" sz="1000" dirty="0">
                          <a:effectLst/>
                        </a:rPr>
                        <a:t>Finds product in database </a:t>
                      </a:r>
                      <a:br>
                        <a:rPr lang="en-IN" sz="1000" dirty="0">
                          <a:effectLst/>
                        </a:rPr>
                      </a:br>
                      <a:r>
                        <a:rPr lang="en-IN" sz="1000" dirty="0">
                          <a:effectLst/>
                        </a:rPr>
                        <a:t>Adds to meal log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Barcode Scanning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US7</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user, I want to set my health goal so that my calorie target is personalized.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can be set </a:t>
                      </a:r>
                      <a:br>
                        <a:rPr lang="en-IN" sz="1000" dirty="0">
                          <a:effectLst/>
                        </a:rPr>
                      </a:br>
                      <a:r>
                        <a:rPr lang="en-IN" sz="1000" dirty="0">
                          <a:effectLst/>
                        </a:rPr>
                        <a:t>Calorie target updates </a:t>
                      </a:r>
                      <a:br>
                        <a:rPr lang="en-IN" sz="1000" dirty="0">
                          <a:effectLst/>
                        </a:rPr>
                      </a:br>
                      <a:r>
                        <a:rPr lang="en-IN" sz="1000" dirty="0">
                          <a:effectLst/>
                        </a:rPr>
                        <a:t>Goal can be changed later</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Setting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US8</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see my daily macro breakdown so that I know if my meals are balanced.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Dashboard shows grams &amp; percentages for macros </a:t>
                      </a:r>
                      <a:br>
                        <a:rPr lang="en-IN" sz="1000" dirty="0">
                          <a:effectLst/>
                        </a:rPr>
                      </a:br>
                      <a:r>
                        <a:rPr lang="en-IN" sz="1000" dirty="0">
                          <a:effectLst/>
                        </a:rPr>
                        <a:t>Updates after each meal log</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Dashboard</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US9</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edit or delete past meal entries so that I can fix mistakes.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Past meals listed </a:t>
                      </a:r>
                      <a:br>
                        <a:rPr lang="en-IN" sz="1000" dirty="0">
                          <a:effectLst/>
                        </a:rPr>
                      </a:br>
                      <a:r>
                        <a:rPr lang="en-IN" sz="1000" dirty="0">
                          <a:effectLst/>
                        </a:rPr>
                        <a:t>Edit or delete works </a:t>
                      </a:r>
                      <a:br>
                        <a:rPr lang="en-IN" sz="1000" dirty="0">
                          <a:effectLst/>
                        </a:rPr>
                      </a:br>
                      <a:r>
                        <a:rPr lang="en-IN" sz="1000" dirty="0">
                          <a:effectLst/>
                        </a:rPr>
                        <a:t>Dashboard recalculates after change</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Meal Log Management</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US10</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As a user, I want to view my full meal history so that I can review my past eating habits.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All past meals listed by date </a:t>
                      </a:r>
                      <a:br>
                        <a:rPr lang="en-IN" sz="1000">
                          <a:effectLst/>
                        </a:rPr>
                      </a:br>
                      <a:r>
                        <a:rPr lang="en-IN" sz="1000">
                          <a:effectLst/>
                        </a:rPr>
                        <a:t>Clicking shows full details</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dirty="0">
                          <a:effectLst/>
                        </a:rPr>
                        <a:t>Meal History</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0113" marR="20113" marT="13409" marB="13409"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454393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1BAEB-4070-B8CF-22DF-6B63B5DEB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029F16-467F-3A20-D99F-274986ACD2FB}"/>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2 Backlog</a:t>
            </a:r>
          </a:p>
        </p:txBody>
      </p:sp>
      <p:graphicFrame>
        <p:nvGraphicFramePr>
          <p:cNvPr id="4" name="Table 3">
            <a:extLst>
              <a:ext uri="{FF2B5EF4-FFF2-40B4-BE49-F238E27FC236}">
                <a16:creationId xmlns:a16="http://schemas.microsoft.com/office/drawing/2014/main" id="{4C1B6B77-E199-5781-C7B6-EFE3398625A9}"/>
              </a:ext>
            </a:extLst>
          </p:cNvPr>
          <p:cNvGraphicFramePr>
            <a:graphicFrameLocks noGrp="1"/>
          </p:cNvGraphicFramePr>
          <p:nvPr>
            <p:extLst>
              <p:ext uri="{D42A27DB-BD31-4B8C-83A1-F6EECF244321}">
                <p14:modId xmlns:p14="http://schemas.microsoft.com/office/powerpoint/2010/main" val="3173843363"/>
              </p:ext>
            </p:extLst>
          </p:nvPr>
        </p:nvGraphicFramePr>
        <p:xfrm>
          <a:off x="451472" y="1918607"/>
          <a:ext cx="10887087" cy="3515388"/>
        </p:xfrm>
        <a:graphic>
          <a:graphicData uri="http://schemas.openxmlformats.org/drawingml/2006/table">
            <a:tbl>
              <a:tblPr firstRow="1" bandRow="1">
                <a:noFill/>
              </a:tblPr>
              <a:tblGrid>
                <a:gridCol w="849783">
                  <a:extLst>
                    <a:ext uri="{9D8B030D-6E8A-4147-A177-3AD203B41FA5}">
                      <a16:colId xmlns:a16="http://schemas.microsoft.com/office/drawing/2014/main" val="2707648992"/>
                    </a:ext>
                  </a:extLst>
                </a:gridCol>
                <a:gridCol w="3504200">
                  <a:extLst>
                    <a:ext uri="{9D8B030D-6E8A-4147-A177-3AD203B41FA5}">
                      <a16:colId xmlns:a16="http://schemas.microsoft.com/office/drawing/2014/main" val="2942367280"/>
                    </a:ext>
                  </a:extLst>
                </a:gridCol>
                <a:gridCol w="3386769">
                  <a:extLst>
                    <a:ext uri="{9D8B030D-6E8A-4147-A177-3AD203B41FA5}">
                      <a16:colId xmlns:a16="http://schemas.microsoft.com/office/drawing/2014/main" val="4206813041"/>
                    </a:ext>
                  </a:extLst>
                </a:gridCol>
                <a:gridCol w="1751633">
                  <a:extLst>
                    <a:ext uri="{9D8B030D-6E8A-4147-A177-3AD203B41FA5}">
                      <a16:colId xmlns:a16="http://schemas.microsoft.com/office/drawing/2014/main" val="2802798332"/>
                    </a:ext>
                  </a:extLst>
                </a:gridCol>
                <a:gridCol w="1394702">
                  <a:extLst>
                    <a:ext uri="{9D8B030D-6E8A-4147-A177-3AD203B41FA5}">
                      <a16:colId xmlns:a16="http://schemas.microsoft.com/office/drawing/2014/main" val="1879045154"/>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TS6</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barcode scanning backend and food database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Food database includes packaged foods </a:t>
                      </a:r>
                      <a:br>
                        <a:rPr lang="en-IN" sz="1000">
                          <a:effectLst/>
                        </a:rPr>
                      </a:br>
                      <a:r>
                        <a:rPr lang="en-IN" sz="1000">
                          <a:effectLst/>
                        </a:rPr>
                        <a:t>Barcode scanning works on mobile </a:t>
                      </a:r>
                      <a:br>
                        <a:rPr lang="en-IN" sz="1000">
                          <a:effectLst/>
                        </a:rPr>
                      </a:br>
                      <a:r>
                        <a:rPr lang="en-IN" sz="1000">
                          <a:effectLst/>
                        </a:rPr>
                        <a:t>Adds directly to log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Barcode Scanner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TS7</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 up goal setting feature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Goal stored in user profile </a:t>
                      </a:r>
                      <a:br>
                        <a:rPr lang="en-IN" sz="1000" dirty="0">
                          <a:effectLst/>
                        </a:rPr>
                      </a:br>
                      <a:r>
                        <a:rPr lang="en-IN" sz="1000" dirty="0">
                          <a:effectLst/>
                        </a:rPr>
                        <a:t>Goal adjusts calorie target in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Goal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TS8</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Add macro breakdown logic to dashboard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Dashboard calculates macros from meals </a:t>
                      </a:r>
                      <a:br>
                        <a:rPr lang="en-IN" sz="1000" dirty="0">
                          <a:effectLst/>
                        </a:rPr>
                      </a:br>
                      <a:r>
                        <a:rPr lang="en-IN" sz="1000" dirty="0">
                          <a:effectLst/>
                        </a:rPr>
                        <a:t>Updates automatically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Dashboard Logic</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a:effectLst/>
                        </a:rPr>
                        <a:t>TS9</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Build meal history with edit/delete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Meal logs stored by date </a:t>
                      </a:r>
                      <a:br>
                        <a:rPr lang="en-IN" sz="1000" dirty="0">
                          <a:effectLst/>
                        </a:rPr>
                      </a:br>
                      <a:r>
                        <a:rPr lang="en-IN" sz="1000" dirty="0">
                          <a:effectLst/>
                        </a:rPr>
                        <a:t>Edit and delete APIs work </a:t>
                      </a:r>
                      <a:br>
                        <a:rPr lang="en-IN" sz="1000" dirty="0">
                          <a:effectLst/>
                        </a:rPr>
                      </a:br>
                      <a:r>
                        <a:rPr lang="en-IN" sz="1000" dirty="0">
                          <a:effectLst/>
                        </a:rPr>
                        <a:t>Dashboard updates after changes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Meal Log Backend</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TS10</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full meal history page</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Meals listed by date </a:t>
                      </a:r>
                      <a:br>
                        <a:rPr lang="en-IN" sz="1000">
                          <a:effectLst/>
                        </a:rPr>
                      </a:br>
                      <a:r>
                        <a:rPr lang="en-IN" sz="1000">
                          <a:effectLst/>
                        </a:rPr>
                        <a:t>Clicking opens meal details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dirty="0">
                          <a:effectLst/>
                        </a:rPr>
                        <a:t>Meal History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400726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CEFE-A00A-EA82-9B79-E6018EB67390}"/>
              </a:ext>
            </a:extLst>
          </p:cNvPr>
          <p:cNvSpPr>
            <a:spLocks noGrp="1"/>
          </p:cNvSpPr>
          <p:nvPr>
            <p:ph type="title"/>
          </p:nvPr>
        </p:nvSpPr>
        <p:spPr/>
        <p:txBody>
          <a:bodyPr/>
          <a:lstStyle/>
          <a:p>
            <a:r>
              <a:rPr lang="en-IN" b="1" dirty="0"/>
              <a:t>Team Member Roles and Responsibilities</a:t>
            </a:r>
            <a:endParaRPr lang="en-US" dirty="0"/>
          </a:p>
        </p:txBody>
      </p:sp>
      <p:sp>
        <p:nvSpPr>
          <p:cNvPr id="4" name="TextBox 3">
            <a:extLst>
              <a:ext uri="{FF2B5EF4-FFF2-40B4-BE49-F238E27FC236}">
                <a16:creationId xmlns:a16="http://schemas.microsoft.com/office/drawing/2014/main" id="{9381E35C-488D-1629-AB33-10B248C29AB8}"/>
              </a:ext>
            </a:extLst>
          </p:cNvPr>
          <p:cNvSpPr txBox="1"/>
          <p:nvPr/>
        </p:nvSpPr>
        <p:spPr>
          <a:xfrm>
            <a:off x="635726" y="4868091"/>
            <a:ext cx="3265714" cy="646331"/>
          </a:xfrm>
          <a:prstGeom prst="rect">
            <a:avLst/>
          </a:prstGeom>
          <a:noFill/>
        </p:spPr>
        <p:txBody>
          <a:bodyPr wrap="square" rtlCol="0">
            <a:spAutoFit/>
          </a:bodyPr>
          <a:lstStyle/>
          <a:p>
            <a:r>
              <a:rPr lang="en-IN" b="1" dirty="0" err="1"/>
              <a:t>Ranjitha</a:t>
            </a:r>
            <a:r>
              <a:rPr lang="en-IN" b="1" dirty="0"/>
              <a:t> </a:t>
            </a:r>
            <a:r>
              <a:rPr lang="en-IN" b="1" dirty="0" err="1"/>
              <a:t>Durgasi</a:t>
            </a:r>
            <a:r>
              <a:rPr lang="en-IN" dirty="0"/>
              <a:t> – Frontend Developer- Team Leader</a:t>
            </a:r>
            <a:endParaRPr lang="en-US" dirty="0"/>
          </a:p>
        </p:txBody>
      </p:sp>
      <p:sp>
        <p:nvSpPr>
          <p:cNvPr id="5" name="TextBox 4">
            <a:extLst>
              <a:ext uri="{FF2B5EF4-FFF2-40B4-BE49-F238E27FC236}">
                <a16:creationId xmlns:a16="http://schemas.microsoft.com/office/drawing/2014/main" id="{737E150B-40E5-AAB9-E17B-ED33BB7959E5}"/>
              </a:ext>
            </a:extLst>
          </p:cNvPr>
          <p:cNvSpPr txBox="1"/>
          <p:nvPr/>
        </p:nvSpPr>
        <p:spPr>
          <a:xfrm>
            <a:off x="4297680" y="4868090"/>
            <a:ext cx="3265714" cy="923330"/>
          </a:xfrm>
          <a:prstGeom prst="rect">
            <a:avLst/>
          </a:prstGeom>
          <a:noFill/>
        </p:spPr>
        <p:txBody>
          <a:bodyPr wrap="square" rtlCol="0">
            <a:spAutoFit/>
          </a:bodyPr>
          <a:lstStyle/>
          <a:p>
            <a:r>
              <a:rPr lang="en-IN" b="1" dirty="0" err="1"/>
              <a:t>Nikhitha</a:t>
            </a:r>
            <a:r>
              <a:rPr lang="en-IN" b="1" dirty="0"/>
              <a:t> Reddy </a:t>
            </a:r>
            <a:r>
              <a:rPr lang="en-IN" b="1" dirty="0" err="1"/>
              <a:t>Nallanagula</a:t>
            </a:r>
            <a:r>
              <a:rPr lang="en-IN" dirty="0"/>
              <a:t> – Frontend Developer</a:t>
            </a:r>
            <a:endParaRPr lang="en-US" dirty="0"/>
          </a:p>
        </p:txBody>
      </p:sp>
      <p:sp>
        <p:nvSpPr>
          <p:cNvPr id="6" name="TextBox 5">
            <a:extLst>
              <a:ext uri="{FF2B5EF4-FFF2-40B4-BE49-F238E27FC236}">
                <a16:creationId xmlns:a16="http://schemas.microsoft.com/office/drawing/2014/main" id="{5E7A4379-DF62-382A-6767-A2FA35D34DA0}"/>
              </a:ext>
            </a:extLst>
          </p:cNvPr>
          <p:cNvSpPr txBox="1"/>
          <p:nvPr/>
        </p:nvSpPr>
        <p:spPr>
          <a:xfrm>
            <a:off x="8107680" y="4868090"/>
            <a:ext cx="3265714" cy="646331"/>
          </a:xfrm>
          <a:prstGeom prst="rect">
            <a:avLst/>
          </a:prstGeom>
          <a:noFill/>
        </p:spPr>
        <p:txBody>
          <a:bodyPr wrap="square" rtlCol="0">
            <a:spAutoFit/>
          </a:bodyPr>
          <a:lstStyle/>
          <a:p>
            <a:r>
              <a:rPr lang="en-IN" b="1" dirty="0"/>
              <a:t>Harshitha </a:t>
            </a:r>
            <a:r>
              <a:rPr lang="en-IN" b="1" dirty="0" err="1"/>
              <a:t>Korapati</a:t>
            </a:r>
            <a:r>
              <a:rPr lang="en-IN" b="1" dirty="0"/>
              <a:t> Murali</a:t>
            </a:r>
            <a:r>
              <a:rPr lang="en-IN" dirty="0"/>
              <a:t> – Backend Developer</a:t>
            </a:r>
            <a:endParaRPr lang="en-US" dirty="0"/>
          </a:p>
        </p:txBody>
      </p:sp>
      <p:pic>
        <p:nvPicPr>
          <p:cNvPr id="8" name="Picture 7" descr="A person sitting at a bar&#10;&#10;AI-generated content may be incorrect.">
            <a:extLst>
              <a:ext uri="{FF2B5EF4-FFF2-40B4-BE49-F238E27FC236}">
                <a16:creationId xmlns:a16="http://schemas.microsoft.com/office/drawing/2014/main" id="{3610D086-A6DE-5982-CF9A-6D7288011282}"/>
              </a:ext>
            </a:extLst>
          </p:cNvPr>
          <p:cNvPicPr>
            <a:picLocks noChangeAspect="1"/>
          </p:cNvPicPr>
          <p:nvPr/>
        </p:nvPicPr>
        <p:blipFill>
          <a:blip r:embed="rId2"/>
          <a:stretch>
            <a:fillRect/>
          </a:stretch>
        </p:blipFill>
        <p:spPr>
          <a:xfrm>
            <a:off x="4591050" y="2634267"/>
            <a:ext cx="1583327" cy="2111103"/>
          </a:xfrm>
          <a:prstGeom prst="rect">
            <a:avLst/>
          </a:prstGeom>
        </p:spPr>
      </p:pic>
      <p:pic>
        <p:nvPicPr>
          <p:cNvPr id="11" name="Picture 10">
            <a:extLst>
              <a:ext uri="{FF2B5EF4-FFF2-40B4-BE49-F238E27FC236}">
                <a16:creationId xmlns:a16="http://schemas.microsoft.com/office/drawing/2014/main" id="{6CDDF49D-6E80-D532-CF91-CB620709099F}"/>
              </a:ext>
            </a:extLst>
          </p:cNvPr>
          <p:cNvPicPr>
            <a:picLocks noChangeAspect="1"/>
          </p:cNvPicPr>
          <p:nvPr/>
        </p:nvPicPr>
        <p:blipFill>
          <a:blip r:embed="rId3"/>
          <a:stretch>
            <a:fillRect/>
          </a:stretch>
        </p:blipFill>
        <p:spPr>
          <a:xfrm>
            <a:off x="1083008" y="2634266"/>
            <a:ext cx="1680224" cy="2111103"/>
          </a:xfrm>
          <a:prstGeom prst="rect">
            <a:avLst/>
          </a:prstGeom>
        </p:spPr>
      </p:pic>
      <p:pic>
        <p:nvPicPr>
          <p:cNvPr id="7" name="Picture 6" descr="A person smiling at camera&#10;&#10;AI-generated content may be incorrect.">
            <a:extLst>
              <a:ext uri="{FF2B5EF4-FFF2-40B4-BE49-F238E27FC236}">
                <a16:creationId xmlns:a16="http://schemas.microsoft.com/office/drawing/2014/main" id="{5D8FF6D8-6250-8ACC-228E-D974D73BE2BC}"/>
              </a:ext>
            </a:extLst>
          </p:cNvPr>
          <p:cNvPicPr>
            <a:picLocks noChangeAspect="1"/>
          </p:cNvPicPr>
          <p:nvPr/>
        </p:nvPicPr>
        <p:blipFill>
          <a:blip r:embed="rId4"/>
          <a:stretch>
            <a:fillRect/>
          </a:stretch>
        </p:blipFill>
        <p:spPr>
          <a:xfrm>
            <a:off x="8861528" y="2634266"/>
            <a:ext cx="1583328" cy="2111103"/>
          </a:xfrm>
          <a:prstGeom prst="rect">
            <a:avLst/>
          </a:prstGeom>
        </p:spPr>
      </p:pic>
    </p:spTree>
    <p:extLst>
      <p:ext uri="{BB962C8B-B14F-4D97-AF65-F5344CB8AC3E}">
        <p14:creationId xmlns:p14="http://schemas.microsoft.com/office/powerpoint/2010/main" val="3482015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7" name="Freeform: Shape 3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28C14D7-81AD-C7EF-F72B-B475DFFCB82B}"/>
              </a:ext>
            </a:extLst>
          </p:cNvPr>
          <p:cNvSpPr>
            <a:spLocks noGrp="1"/>
          </p:cNvSpPr>
          <p:nvPr>
            <p:ph type="title"/>
          </p:nvPr>
        </p:nvSpPr>
        <p:spPr>
          <a:xfrm>
            <a:off x="525717" y="787068"/>
            <a:ext cx="10077557" cy="1325563"/>
          </a:xfrm>
        </p:spPr>
        <p:txBody>
          <a:bodyPr>
            <a:normAutofit/>
          </a:bodyPr>
          <a:lstStyle/>
          <a:p>
            <a:r>
              <a:rPr lang="en-US" dirty="0"/>
              <a:t>Test Cases</a:t>
            </a:r>
          </a:p>
        </p:txBody>
      </p:sp>
      <p:grpSp>
        <p:nvGrpSpPr>
          <p:cNvPr id="39"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40"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7" name="Freeform: Shape 46">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9" name="Group 48">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0" name="Freeform: Shape 49">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5">
            <a:extLst>
              <a:ext uri="{FF2B5EF4-FFF2-40B4-BE49-F238E27FC236}">
                <a16:creationId xmlns:a16="http://schemas.microsoft.com/office/drawing/2014/main" id="{0142C2AE-ED18-4F20-4842-0B8271775585}"/>
              </a:ext>
            </a:extLst>
          </p:cNvPr>
          <p:cNvGraphicFramePr>
            <a:graphicFrameLocks noGrp="1"/>
          </p:cNvGraphicFramePr>
          <p:nvPr>
            <p:ph idx="1"/>
            <p:extLst>
              <p:ext uri="{D42A27DB-BD31-4B8C-83A1-F6EECF244321}">
                <p14:modId xmlns:p14="http://schemas.microsoft.com/office/powerpoint/2010/main" val="3525394379"/>
              </p:ext>
            </p:extLst>
          </p:nvPr>
        </p:nvGraphicFramePr>
        <p:xfrm>
          <a:off x="603955" y="2522538"/>
          <a:ext cx="9920468" cy="3548065"/>
        </p:xfrm>
        <a:graphic>
          <a:graphicData uri="http://schemas.openxmlformats.org/drawingml/2006/table">
            <a:tbl>
              <a:tblPr firstRow="1" bandRow="1">
                <a:tableStyleId>{284E427A-3D55-4303-BF80-6455036E1DE7}</a:tableStyleId>
              </a:tblPr>
              <a:tblGrid>
                <a:gridCol w="646067">
                  <a:extLst>
                    <a:ext uri="{9D8B030D-6E8A-4147-A177-3AD203B41FA5}">
                      <a16:colId xmlns:a16="http://schemas.microsoft.com/office/drawing/2014/main" val="3249082858"/>
                    </a:ext>
                  </a:extLst>
                </a:gridCol>
                <a:gridCol w="1008093">
                  <a:extLst>
                    <a:ext uri="{9D8B030D-6E8A-4147-A177-3AD203B41FA5}">
                      <a16:colId xmlns:a16="http://schemas.microsoft.com/office/drawing/2014/main" val="1533806229"/>
                    </a:ext>
                  </a:extLst>
                </a:gridCol>
                <a:gridCol w="2114156">
                  <a:extLst>
                    <a:ext uri="{9D8B030D-6E8A-4147-A177-3AD203B41FA5}">
                      <a16:colId xmlns:a16="http://schemas.microsoft.com/office/drawing/2014/main" val="2031550117"/>
                    </a:ext>
                  </a:extLst>
                </a:gridCol>
                <a:gridCol w="2065294">
                  <a:extLst>
                    <a:ext uri="{9D8B030D-6E8A-4147-A177-3AD203B41FA5}">
                      <a16:colId xmlns:a16="http://schemas.microsoft.com/office/drawing/2014/main" val="2940285423"/>
                    </a:ext>
                  </a:extLst>
                </a:gridCol>
                <a:gridCol w="3058086">
                  <a:extLst>
                    <a:ext uri="{9D8B030D-6E8A-4147-A177-3AD203B41FA5}">
                      <a16:colId xmlns:a16="http://schemas.microsoft.com/office/drawing/2014/main" val="2310075893"/>
                    </a:ext>
                  </a:extLst>
                </a:gridCol>
                <a:gridCol w="1028772">
                  <a:extLst>
                    <a:ext uri="{9D8B030D-6E8A-4147-A177-3AD203B41FA5}">
                      <a16:colId xmlns:a16="http://schemas.microsoft.com/office/drawing/2014/main" val="1593835624"/>
                    </a:ext>
                  </a:extLst>
                </a:gridCol>
              </a:tblGrid>
              <a:tr h="496396">
                <a:tc>
                  <a:txBody>
                    <a:bodyPr/>
                    <a:lstStyle/>
                    <a:p>
                      <a:pPr algn="ctr" rtl="0" fontAlgn="b"/>
                      <a:r>
                        <a:rPr lang="en-IN" sz="1400" b="1" dirty="0">
                          <a:effectLst/>
                        </a:rPr>
                        <a:t>US ID</a:t>
                      </a:r>
                    </a:p>
                  </a:txBody>
                  <a:tcPr marL="14091" marR="14091" marT="9395" marB="9395" anchor="b"/>
                </a:tc>
                <a:tc>
                  <a:txBody>
                    <a:bodyPr/>
                    <a:lstStyle/>
                    <a:p>
                      <a:pPr algn="ctr" rtl="0" fontAlgn="b"/>
                      <a:r>
                        <a:rPr lang="en-IN" sz="1400" b="1" dirty="0">
                          <a:effectLst/>
                        </a:rPr>
                        <a:t>Test Case ID</a:t>
                      </a:r>
                    </a:p>
                  </a:txBody>
                  <a:tcPr marL="14091" marR="14091" marT="9395" marB="9395" anchor="b"/>
                </a:tc>
                <a:tc>
                  <a:txBody>
                    <a:bodyPr/>
                    <a:lstStyle/>
                    <a:p>
                      <a:pPr algn="ctr" rtl="0" fontAlgn="b"/>
                      <a:r>
                        <a:rPr lang="en-IN" sz="1400" b="1" dirty="0">
                          <a:effectLst/>
                        </a:rPr>
                        <a:t>Test Case Description</a:t>
                      </a:r>
                    </a:p>
                  </a:txBody>
                  <a:tcPr marL="14091" marR="14091" marT="9395" marB="9395" anchor="b"/>
                </a:tc>
                <a:tc>
                  <a:txBody>
                    <a:bodyPr/>
                    <a:lstStyle/>
                    <a:p>
                      <a:pPr algn="ctr" rtl="0" fontAlgn="b"/>
                      <a:r>
                        <a:rPr lang="en-IN" sz="1400" b="1">
                          <a:effectLst/>
                        </a:rPr>
                        <a:t>Steps to Execute</a:t>
                      </a:r>
                    </a:p>
                  </a:txBody>
                  <a:tcPr marL="14091" marR="14091" marT="9395" marB="9395" anchor="b"/>
                </a:tc>
                <a:tc>
                  <a:txBody>
                    <a:bodyPr/>
                    <a:lstStyle/>
                    <a:p>
                      <a:pPr algn="ctr" rtl="0" fontAlgn="b"/>
                      <a:r>
                        <a:rPr lang="en-IN" sz="1400" b="1">
                          <a:effectLst/>
                        </a:rPr>
                        <a:t>Expected Result</a:t>
                      </a:r>
                    </a:p>
                  </a:txBody>
                  <a:tcPr marL="14091" marR="14091" marT="9395" marB="9395" anchor="b"/>
                </a:tc>
                <a:tc>
                  <a:txBody>
                    <a:bodyPr/>
                    <a:lstStyle/>
                    <a:p>
                      <a:pPr algn="ctr" rtl="0" fontAlgn="b">
                        <a:buNone/>
                      </a:pPr>
                      <a:r>
                        <a:rPr lang="en-IN" sz="1400" b="1">
                          <a:effectLst/>
                        </a:rPr>
                        <a:t>Result (Pass/Fail)</a:t>
                      </a:r>
                    </a:p>
                  </a:txBody>
                  <a:tcPr marL="0" marR="0" marT="9395" marB="9395" anchor="b"/>
                </a:tc>
                <a:extLst>
                  <a:ext uri="{0D108BD9-81ED-4DB2-BD59-A6C34878D82A}">
                    <a16:rowId xmlns:a16="http://schemas.microsoft.com/office/drawing/2014/main" val="2419458140"/>
                  </a:ext>
                </a:extLst>
              </a:tr>
              <a:tr h="709613">
                <a:tc>
                  <a:txBody>
                    <a:bodyPr/>
                    <a:lstStyle/>
                    <a:p>
                      <a:pPr rtl="0" fontAlgn="b"/>
                      <a:r>
                        <a:rPr lang="en-IN" sz="1400">
                          <a:effectLst/>
                        </a:rPr>
                        <a:t>US6</a:t>
                      </a:r>
                    </a:p>
                  </a:txBody>
                  <a:tcPr marL="14091" marR="14091" marT="9395" marB="9395" anchor="b"/>
                </a:tc>
                <a:tc>
                  <a:txBody>
                    <a:bodyPr/>
                    <a:lstStyle/>
                    <a:p>
                      <a:pPr rtl="0" fontAlgn="b"/>
                      <a:r>
                        <a:rPr lang="en-IN" sz="1400">
                          <a:effectLst/>
                        </a:rPr>
                        <a:t>TC6.1</a:t>
                      </a:r>
                    </a:p>
                  </a:txBody>
                  <a:tcPr marL="14091" marR="14091" marT="9395" marB="9395" anchor="b"/>
                </a:tc>
                <a:tc>
                  <a:txBody>
                    <a:bodyPr/>
                    <a:lstStyle/>
                    <a:p>
                      <a:pPr rtl="0" fontAlgn="b"/>
                      <a:r>
                        <a:rPr lang="en-IN" sz="1400" dirty="0">
                          <a:effectLst/>
                        </a:rPr>
                        <a:t>Launch barcode scanner</a:t>
                      </a:r>
                    </a:p>
                  </a:txBody>
                  <a:tcPr marL="14091" marR="14091" marT="9395" marB="9395" anchor="b"/>
                </a:tc>
                <a:tc>
                  <a:txBody>
                    <a:bodyPr/>
                    <a:lstStyle/>
                    <a:p>
                      <a:pPr rtl="0" fontAlgn="b"/>
                      <a:r>
                        <a:rPr lang="en-IN" sz="1400" dirty="0">
                          <a:effectLst/>
                        </a:rPr>
                        <a:t>1. Open the app </a:t>
                      </a:r>
                      <a:br>
                        <a:rPr lang="en-IN" sz="1400" dirty="0">
                          <a:effectLst/>
                        </a:rPr>
                      </a:br>
                      <a:r>
                        <a:rPr lang="en-IN" sz="1400" dirty="0">
                          <a:effectLst/>
                        </a:rPr>
                        <a:t>2. Go to meal log </a:t>
                      </a:r>
                      <a:br>
                        <a:rPr lang="en-IN" sz="1400" dirty="0">
                          <a:effectLst/>
                        </a:rPr>
                      </a:br>
                      <a:r>
                        <a:rPr lang="en-IN" sz="1400" dirty="0">
                          <a:effectLst/>
                        </a:rPr>
                        <a:t>3. Tap barcode icon</a:t>
                      </a:r>
                    </a:p>
                  </a:txBody>
                  <a:tcPr marL="14091" marR="14091" marT="9395" marB="9395" anchor="b"/>
                </a:tc>
                <a:tc>
                  <a:txBody>
                    <a:bodyPr/>
                    <a:lstStyle/>
                    <a:p>
                      <a:pPr rtl="0" fontAlgn="b"/>
                      <a:r>
                        <a:rPr lang="en-IN" sz="1400">
                          <a:effectLst/>
                        </a:rPr>
                        <a:t>Scanner activates camera</a:t>
                      </a:r>
                    </a:p>
                  </a:txBody>
                  <a:tcPr marL="14091" marR="14091" marT="9395" marB="9395" anchor="b"/>
                </a:tc>
                <a:tc>
                  <a:txBody>
                    <a:bodyPr/>
                    <a:lstStyle/>
                    <a:p>
                      <a:pPr rtl="0" fontAlgn="b"/>
                      <a:r>
                        <a:rPr lang="en-IN" sz="1400">
                          <a:effectLst/>
                        </a:rPr>
                        <a:t>Pass</a:t>
                      </a:r>
                    </a:p>
                  </a:txBody>
                  <a:tcPr marL="14091" marR="14091" marT="9395" marB="9395" anchor="b"/>
                </a:tc>
                <a:extLst>
                  <a:ext uri="{0D108BD9-81ED-4DB2-BD59-A6C34878D82A}">
                    <a16:rowId xmlns:a16="http://schemas.microsoft.com/office/drawing/2014/main" val="3922411204"/>
                  </a:ext>
                </a:extLst>
              </a:tr>
              <a:tr h="709613">
                <a:tc>
                  <a:txBody>
                    <a:bodyPr/>
                    <a:lstStyle/>
                    <a:p>
                      <a:pPr rtl="0" fontAlgn="b"/>
                      <a:r>
                        <a:rPr lang="en-IN" sz="1400">
                          <a:effectLst/>
                        </a:rPr>
                        <a:t>US6</a:t>
                      </a:r>
                    </a:p>
                  </a:txBody>
                  <a:tcPr marL="14091" marR="14091" marT="9395" marB="9395" anchor="b"/>
                </a:tc>
                <a:tc>
                  <a:txBody>
                    <a:bodyPr/>
                    <a:lstStyle/>
                    <a:p>
                      <a:pPr rtl="0" fontAlgn="b"/>
                      <a:r>
                        <a:rPr lang="en-IN" sz="1400">
                          <a:effectLst/>
                        </a:rPr>
                        <a:t>TC6.2</a:t>
                      </a:r>
                    </a:p>
                  </a:txBody>
                  <a:tcPr marL="14091" marR="14091" marT="9395" marB="9395" anchor="b"/>
                </a:tc>
                <a:tc>
                  <a:txBody>
                    <a:bodyPr/>
                    <a:lstStyle/>
                    <a:p>
                      <a:pPr rtl="0" fontAlgn="b"/>
                      <a:r>
                        <a:rPr lang="en-IN" sz="1400">
                          <a:effectLst/>
                        </a:rPr>
                        <a:t>Find product by barcode</a:t>
                      </a:r>
                    </a:p>
                  </a:txBody>
                  <a:tcPr marL="14091" marR="14091" marT="9395" marB="9395" anchor="b"/>
                </a:tc>
                <a:tc>
                  <a:txBody>
                    <a:bodyPr/>
                    <a:lstStyle/>
                    <a:p>
                      <a:pPr rtl="0" fontAlgn="b"/>
                      <a:r>
                        <a:rPr lang="en-IN" sz="1400" dirty="0">
                          <a:effectLst/>
                        </a:rPr>
                        <a:t>1. Open scanner </a:t>
                      </a:r>
                      <a:br>
                        <a:rPr lang="en-IN" sz="1400" dirty="0">
                          <a:effectLst/>
                        </a:rPr>
                      </a:br>
                      <a:r>
                        <a:rPr lang="en-IN" sz="1400" dirty="0">
                          <a:effectLst/>
                        </a:rPr>
                        <a:t>2. Scan known barcode </a:t>
                      </a:r>
                      <a:br>
                        <a:rPr lang="en-IN" sz="1400" dirty="0">
                          <a:effectLst/>
                        </a:rPr>
                      </a:br>
                      <a:r>
                        <a:rPr lang="en-IN" sz="1400" dirty="0">
                          <a:effectLst/>
                        </a:rPr>
                        <a:t>3. Wait for result</a:t>
                      </a:r>
                    </a:p>
                  </a:txBody>
                  <a:tcPr marL="14091" marR="14091" marT="9395" marB="9395" anchor="b"/>
                </a:tc>
                <a:tc>
                  <a:txBody>
                    <a:bodyPr/>
                    <a:lstStyle/>
                    <a:p>
                      <a:pPr rtl="0" fontAlgn="b"/>
                      <a:r>
                        <a:rPr lang="en-IN" sz="1400" dirty="0">
                          <a:effectLst/>
                        </a:rPr>
                        <a:t>Product details are retrieved and displayed</a:t>
                      </a:r>
                    </a:p>
                  </a:txBody>
                  <a:tcPr marL="14091" marR="14091" marT="9395" marB="9395" anchor="b"/>
                </a:tc>
                <a:tc>
                  <a:txBody>
                    <a:bodyPr/>
                    <a:lstStyle/>
                    <a:p>
                      <a:pPr rtl="0" fontAlgn="b"/>
                      <a:r>
                        <a:rPr lang="en-IN" sz="1400">
                          <a:effectLst/>
                        </a:rPr>
                        <a:t>Pass</a:t>
                      </a:r>
                    </a:p>
                  </a:txBody>
                  <a:tcPr marL="14091" marR="14091" marT="9395" marB="9395" anchor="b"/>
                </a:tc>
                <a:extLst>
                  <a:ext uri="{0D108BD9-81ED-4DB2-BD59-A6C34878D82A}">
                    <a16:rowId xmlns:a16="http://schemas.microsoft.com/office/drawing/2014/main" val="891599698"/>
                  </a:ext>
                </a:extLst>
              </a:tr>
              <a:tr h="709613">
                <a:tc>
                  <a:txBody>
                    <a:bodyPr/>
                    <a:lstStyle/>
                    <a:p>
                      <a:pPr rtl="0" fontAlgn="b"/>
                      <a:r>
                        <a:rPr lang="en-IN" sz="1400">
                          <a:effectLst/>
                        </a:rPr>
                        <a:t>US6</a:t>
                      </a:r>
                    </a:p>
                  </a:txBody>
                  <a:tcPr marL="14091" marR="14091" marT="9395" marB="9395" anchor="b"/>
                </a:tc>
                <a:tc>
                  <a:txBody>
                    <a:bodyPr/>
                    <a:lstStyle/>
                    <a:p>
                      <a:pPr rtl="0" fontAlgn="b"/>
                      <a:r>
                        <a:rPr lang="en-IN" sz="1400">
                          <a:effectLst/>
                        </a:rPr>
                        <a:t>TC6.3</a:t>
                      </a:r>
                    </a:p>
                  </a:txBody>
                  <a:tcPr marL="14091" marR="14091" marT="9395" marB="9395" anchor="b"/>
                </a:tc>
                <a:tc>
                  <a:txBody>
                    <a:bodyPr/>
                    <a:lstStyle/>
                    <a:p>
                      <a:pPr rtl="0" fontAlgn="b"/>
                      <a:r>
                        <a:rPr lang="en-IN" sz="1400">
                          <a:effectLst/>
                        </a:rPr>
                        <a:t>Add scanned product to log</a:t>
                      </a:r>
                    </a:p>
                  </a:txBody>
                  <a:tcPr marL="14091" marR="14091" marT="9395" marB="9395" anchor="b"/>
                </a:tc>
                <a:tc>
                  <a:txBody>
                    <a:bodyPr/>
                    <a:lstStyle/>
                    <a:p>
                      <a:pPr rtl="0" fontAlgn="b"/>
                      <a:r>
                        <a:rPr lang="en-IN" sz="1400">
                          <a:effectLst/>
                        </a:rPr>
                        <a:t>1. Scan product </a:t>
                      </a:r>
                      <a:br>
                        <a:rPr lang="en-IN" sz="1400">
                          <a:effectLst/>
                        </a:rPr>
                      </a:br>
                      <a:r>
                        <a:rPr lang="en-IN" sz="1400">
                          <a:effectLst/>
                        </a:rPr>
                        <a:t>2. Tap "Add to meal" </a:t>
                      </a:r>
                      <a:br>
                        <a:rPr lang="en-IN" sz="1400">
                          <a:effectLst/>
                        </a:rPr>
                      </a:br>
                      <a:r>
                        <a:rPr lang="en-IN" sz="1400">
                          <a:effectLst/>
                        </a:rPr>
                        <a:t>3. Save entry</a:t>
                      </a:r>
                    </a:p>
                  </a:txBody>
                  <a:tcPr marL="14091" marR="14091" marT="9395" marB="9395" anchor="b"/>
                </a:tc>
                <a:tc>
                  <a:txBody>
                    <a:bodyPr/>
                    <a:lstStyle/>
                    <a:p>
                      <a:pPr rtl="0" fontAlgn="b"/>
                      <a:r>
                        <a:rPr lang="en-IN" sz="1400" dirty="0">
                          <a:effectLst/>
                        </a:rPr>
                        <a:t>Product added to current meal log</a:t>
                      </a:r>
                    </a:p>
                  </a:txBody>
                  <a:tcPr marL="14091" marR="14091" marT="9395" marB="9395" anchor="b"/>
                </a:tc>
                <a:tc>
                  <a:txBody>
                    <a:bodyPr/>
                    <a:lstStyle/>
                    <a:p>
                      <a:pPr rtl="0" fontAlgn="b"/>
                      <a:r>
                        <a:rPr lang="en-IN" sz="1400">
                          <a:effectLst/>
                        </a:rPr>
                        <a:t>Pass</a:t>
                      </a:r>
                    </a:p>
                  </a:txBody>
                  <a:tcPr marL="14091" marR="14091" marT="9395" marB="9395" anchor="b"/>
                </a:tc>
                <a:extLst>
                  <a:ext uri="{0D108BD9-81ED-4DB2-BD59-A6C34878D82A}">
                    <a16:rowId xmlns:a16="http://schemas.microsoft.com/office/drawing/2014/main" val="31167395"/>
                  </a:ext>
                </a:extLst>
              </a:tr>
              <a:tr h="922830">
                <a:tc>
                  <a:txBody>
                    <a:bodyPr/>
                    <a:lstStyle/>
                    <a:p>
                      <a:pPr rtl="0" fontAlgn="b"/>
                      <a:r>
                        <a:rPr lang="en-IN" sz="1400">
                          <a:effectLst/>
                        </a:rPr>
                        <a:t>US6</a:t>
                      </a:r>
                    </a:p>
                  </a:txBody>
                  <a:tcPr marL="14091" marR="14091" marT="9395" marB="9395" anchor="b"/>
                </a:tc>
                <a:tc>
                  <a:txBody>
                    <a:bodyPr/>
                    <a:lstStyle/>
                    <a:p>
                      <a:pPr rtl="0" fontAlgn="b"/>
                      <a:r>
                        <a:rPr lang="en-IN" sz="1400">
                          <a:effectLst/>
                        </a:rPr>
                        <a:t>TC6.4</a:t>
                      </a:r>
                    </a:p>
                  </a:txBody>
                  <a:tcPr marL="14091" marR="14091" marT="9395" marB="9395" anchor="b"/>
                </a:tc>
                <a:tc>
                  <a:txBody>
                    <a:bodyPr/>
                    <a:lstStyle/>
                    <a:p>
                      <a:pPr rtl="0" fontAlgn="b"/>
                      <a:r>
                        <a:rPr lang="en-IN" sz="1400">
                          <a:effectLst/>
                        </a:rPr>
                        <a:t>Handle invalid barcode</a:t>
                      </a:r>
                    </a:p>
                  </a:txBody>
                  <a:tcPr marL="14091" marR="14091" marT="9395" marB="9395" anchor="b"/>
                </a:tc>
                <a:tc>
                  <a:txBody>
                    <a:bodyPr/>
                    <a:lstStyle/>
                    <a:p>
                      <a:pPr rtl="0" fontAlgn="b"/>
                      <a:r>
                        <a:rPr lang="en-IN" sz="1400">
                          <a:effectLst/>
                        </a:rPr>
                        <a:t>1. Open scanner </a:t>
                      </a:r>
                      <a:br>
                        <a:rPr lang="en-IN" sz="1400">
                          <a:effectLst/>
                        </a:rPr>
                      </a:br>
                      <a:r>
                        <a:rPr lang="en-IN" sz="1400">
                          <a:effectLst/>
                        </a:rPr>
                        <a:t>2. Scan unknown barcode </a:t>
                      </a:r>
                      <a:br>
                        <a:rPr lang="en-IN" sz="1400">
                          <a:effectLst/>
                        </a:rPr>
                      </a:br>
                      <a:r>
                        <a:rPr lang="en-IN" sz="1400">
                          <a:effectLst/>
                        </a:rPr>
                        <a:t>3. Wait for result</a:t>
                      </a:r>
                    </a:p>
                  </a:txBody>
                  <a:tcPr marL="14091" marR="14091" marT="9395" marB="9395" anchor="b"/>
                </a:tc>
                <a:tc>
                  <a:txBody>
                    <a:bodyPr/>
                    <a:lstStyle/>
                    <a:p>
                      <a:pPr rtl="0" fontAlgn="b"/>
                      <a:r>
                        <a:rPr lang="en-IN" sz="1400" dirty="0">
                          <a:effectLst/>
                        </a:rPr>
                        <a:t>Message shown: “Product not found”</a:t>
                      </a:r>
                    </a:p>
                  </a:txBody>
                  <a:tcPr marL="14091" marR="14091" marT="9395" marB="9395" anchor="b"/>
                </a:tc>
                <a:tc>
                  <a:txBody>
                    <a:bodyPr/>
                    <a:lstStyle/>
                    <a:p>
                      <a:pPr rtl="0" fontAlgn="b"/>
                      <a:r>
                        <a:rPr lang="en-IN" sz="1400" dirty="0">
                          <a:effectLst/>
                        </a:rPr>
                        <a:t>Pass</a:t>
                      </a:r>
                    </a:p>
                  </a:txBody>
                  <a:tcPr marL="14091" marR="14091" marT="9395" marB="9395" anchor="b"/>
                </a:tc>
                <a:extLst>
                  <a:ext uri="{0D108BD9-81ED-4DB2-BD59-A6C34878D82A}">
                    <a16:rowId xmlns:a16="http://schemas.microsoft.com/office/drawing/2014/main" val="3891965584"/>
                  </a:ext>
                </a:extLst>
              </a:tr>
            </a:tbl>
          </a:graphicData>
        </a:graphic>
      </p:graphicFrame>
    </p:spTree>
    <p:extLst>
      <p:ext uri="{BB962C8B-B14F-4D97-AF65-F5344CB8AC3E}">
        <p14:creationId xmlns:p14="http://schemas.microsoft.com/office/powerpoint/2010/main" val="3988345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81ED7BD-EFD4-37CF-C4A8-FD867112AD2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Freeform: Shape 1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56561F1-F662-B5EB-C651-C3420D625334}"/>
              </a:ext>
            </a:extLst>
          </p:cNvPr>
          <p:cNvSpPr>
            <a:spLocks noGrp="1"/>
          </p:cNvSpPr>
          <p:nvPr>
            <p:ph type="title"/>
          </p:nvPr>
        </p:nvSpPr>
        <p:spPr>
          <a:xfrm>
            <a:off x="525717" y="787068"/>
            <a:ext cx="10077557" cy="1325563"/>
          </a:xfrm>
        </p:spPr>
        <p:txBody>
          <a:bodyPr>
            <a:normAutofit/>
          </a:bodyPr>
          <a:lstStyle/>
          <a:p>
            <a:r>
              <a:rPr lang="en-US" dirty="0"/>
              <a:t>Test Cases</a:t>
            </a:r>
          </a:p>
        </p:txBody>
      </p:sp>
      <p:grpSp>
        <p:nvGrpSpPr>
          <p:cNvPr id="15"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3" name="Freeform: Shape 2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5" name="Group 2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Content Placeholder 5">
            <a:extLst>
              <a:ext uri="{FF2B5EF4-FFF2-40B4-BE49-F238E27FC236}">
                <a16:creationId xmlns:a16="http://schemas.microsoft.com/office/drawing/2014/main" id="{AC4C4FB2-6380-7718-1DD3-5A4E81FD4148}"/>
              </a:ext>
            </a:extLst>
          </p:cNvPr>
          <p:cNvGraphicFramePr>
            <a:graphicFrameLocks noGrp="1"/>
          </p:cNvGraphicFramePr>
          <p:nvPr>
            <p:ph idx="1"/>
            <p:extLst>
              <p:ext uri="{D42A27DB-BD31-4B8C-83A1-F6EECF244321}">
                <p14:modId xmlns:p14="http://schemas.microsoft.com/office/powerpoint/2010/main" val="443877620"/>
              </p:ext>
            </p:extLst>
          </p:nvPr>
        </p:nvGraphicFramePr>
        <p:xfrm>
          <a:off x="525463" y="2604635"/>
          <a:ext cx="10077452" cy="3591444"/>
        </p:xfrm>
        <a:graphic>
          <a:graphicData uri="http://schemas.openxmlformats.org/drawingml/2006/table">
            <a:tbl>
              <a:tblPr firstRow="1" bandRow="1">
                <a:tableStyleId>{284E427A-3D55-4303-BF80-6455036E1DE7}</a:tableStyleId>
              </a:tblPr>
              <a:tblGrid>
                <a:gridCol w="566482">
                  <a:extLst>
                    <a:ext uri="{9D8B030D-6E8A-4147-A177-3AD203B41FA5}">
                      <a16:colId xmlns:a16="http://schemas.microsoft.com/office/drawing/2014/main" val="3249082858"/>
                    </a:ext>
                  </a:extLst>
                </a:gridCol>
                <a:gridCol w="1034427">
                  <a:extLst>
                    <a:ext uri="{9D8B030D-6E8A-4147-A177-3AD203B41FA5}">
                      <a16:colId xmlns:a16="http://schemas.microsoft.com/office/drawing/2014/main" val="1533806229"/>
                    </a:ext>
                  </a:extLst>
                </a:gridCol>
                <a:gridCol w="1853725">
                  <a:extLst>
                    <a:ext uri="{9D8B030D-6E8A-4147-A177-3AD203B41FA5}">
                      <a16:colId xmlns:a16="http://schemas.microsoft.com/office/drawing/2014/main" val="2031550117"/>
                    </a:ext>
                  </a:extLst>
                </a:gridCol>
                <a:gridCol w="2309682">
                  <a:extLst>
                    <a:ext uri="{9D8B030D-6E8A-4147-A177-3AD203B41FA5}">
                      <a16:colId xmlns:a16="http://schemas.microsoft.com/office/drawing/2014/main" val="2940285423"/>
                    </a:ext>
                  </a:extLst>
                </a:gridCol>
                <a:gridCol w="2945912">
                  <a:extLst>
                    <a:ext uri="{9D8B030D-6E8A-4147-A177-3AD203B41FA5}">
                      <a16:colId xmlns:a16="http://schemas.microsoft.com/office/drawing/2014/main" val="2310075893"/>
                    </a:ext>
                  </a:extLst>
                </a:gridCol>
                <a:gridCol w="1367224">
                  <a:extLst>
                    <a:ext uri="{9D8B030D-6E8A-4147-A177-3AD203B41FA5}">
                      <a16:colId xmlns:a16="http://schemas.microsoft.com/office/drawing/2014/main" val="1593835624"/>
                    </a:ext>
                  </a:extLst>
                </a:gridCol>
              </a:tblGrid>
              <a:tr h="235624">
                <a:tc>
                  <a:txBody>
                    <a:bodyPr/>
                    <a:lstStyle/>
                    <a:p>
                      <a:pPr algn="ctr" rtl="0" fontAlgn="b"/>
                      <a:r>
                        <a:rPr lang="en-IN" sz="1400" b="1" dirty="0">
                          <a:effectLst/>
                        </a:rPr>
                        <a:t>US ID</a:t>
                      </a:r>
                    </a:p>
                  </a:txBody>
                  <a:tcPr marL="12355" marR="12355" marT="8238" marB="8238" anchor="b"/>
                </a:tc>
                <a:tc>
                  <a:txBody>
                    <a:bodyPr/>
                    <a:lstStyle/>
                    <a:p>
                      <a:pPr algn="ctr" rtl="0" fontAlgn="b"/>
                      <a:r>
                        <a:rPr lang="en-IN" sz="1400" b="1" dirty="0">
                          <a:effectLst/>
                        </a:rPr>
                        <a:t>Test Case ID</a:t>
                      </a:r>
                    </a:p>
                  </a:txBody>
                  <a:tcPr marL="12355" marR="12355" marT="8238" marB="8238" anchor="b"/>
                </a:tc>
                <a:tc>
                  <a:txBody>
                    <a:bodyPr/>
                    <a:lstStyle/>
                    <a:p>
                      <a:pPr algn="ctr" rtl="0" fontAlgn="b"/>
                      <a:r>
                        <a:rPr lang="en-IN" sz="1400" b="1" dirty="0">
                          <a:effectLst/>
                        </a:rPr>
                        <a:t>Test Case Description</a:t>
                      </a:r>
                    </a:p>
                  </a:txBody>
                  <a:tcPr marL="12355" marR="12355" marT="8238" marB="8238" anchor="b"/>
                </a:tc>
                <a:tc>
                  <a:txBody>
                    <a:bodyPr/>
                    <a:lstStyle/>
                    <a:p>
                      <a:pPr algn="ctr" rtl="0" fontAlgn="b"/>
                      <a:r>
                        <a:rPr lang="en-IN" sz="1400" b="1" dirty="0">
                          <a:effectLst/>
                        </a:rPr>
                        <a:t>Steps to Execute</a:t>
                      </a:r>
                    </a:p>
                  </a:txBody>
                  <a:tcPr marL="12355" marR="12355" marT="8238" marB="8238" anchor="b"/>
                </a:tc>
                <a:tc>
                  <a:txBody>
                    <a:bodyPr/>
                    <a:lstStyle/>
                    <a:p>
                      <a:pPr algn="ctr" rtl="0" fontAlgn="b"/>
                      <a:r>
                        <a:rPr lang="en-IN" sz="1400" b="1">
                          <a:effectLst/>
                        </a:rPr>
                        <a:t>Expected Result</a:t>
                      </a:r>
                    </a:p>
                  </a:txBody>
                  <a:tcPr marL="12355" marR="12355" marT="8238" marB="8238" anchor="b"/>
                </a:tc>
                <a:tc>
                  <a:txBody>
                    <a:bodyPr/>
                    <a:lstStyle/>
                    <a:p>
                      <a:pPr algn="ctr" rtl="0" fontAlgn="b">
                        <a:buNone/>
                      </a:pPr>
                      <a:r>
                        <a:rPr lang="en-IN" sz="1400" b="1" dirty="0">
                          <a:effectLst/>
                        </a:rPr>
                        <a:t>Result (Pass/Fail)</a:t>
                      </a:r>
                    </a:p>
                  </a:txBody>
                  <a:tcPr marL="0" marR="0" marT="8238" marB="8238" anchor="b"/>
                </a:tc>
                <a:extLst>
                  <a:ext uri="{0D108BD9-81ED-4DB2-BD59-A6C34878D82A}">
                    <a16:rowId xmlns:a16="http://schemas.microsoft.com/office/drawing/2014/main" val="2419458140"/>
                  </a:ext>
                </a:extLst>
              </a:tr>
              <a:tr h="787062">
                <a:tc>
                  <a:txBody>
                    <a:bodyPr/>
                    <a:lstStyle/>
                    <a:p>
                      <a:pPr rtl="0" fontAlgn="b"/>
                      <a:r>
                        <a:rPr lang="en-IN" sz="1400" dirty="0">
                          <a:effectLst/>
                        </a:rPr>
                        <a:t>US7</a:t>
                      </a:r>
                    </a:p>
                  </a:txBody>
                  <a:tcPr marL="25055" marR="25055" marT="16703" marB="16703" anchor="b"/>
                </a:tc>
                <a:tc>
                  <a:txBody>
                    <a:bodyPr/>
                    <a:lstStyle/>
                    <a:p>
                      <a:pPr rtl="0" fontAlgn="b"/>
                      <a:r>
                        <a:rPr lang="en-IN" sz="1400" dirty="0">
                          <a:effectLst/>
                        </a:rPr>
                        <a:t>TC7.1</a:t>
                      </a:r>
                    </a:p>
                  </a:txBody>
                  <a:tcPr marL="25055" marR="25055" marT="16703" marB="16703" anchor="b"/>
                </a:tc>
                <a:tc>
                  <a:txBody>
                    <a:bodyPr/>
                    <a:lstStyle/>
                    <a:p>
                      <a:pPr rtl="0" fontAlgn="b"/>
                      <a:r>
                        <a:rPr lang="en-IN" sz="1400" dirty="0">
                          <a:effectLst/>
                        </a:rPr>
                        <a:t>Set health goal</a:t>
                      </a:r>
                    </a:p>
                  </a:txBody>
                  <a:tcPr marL="25055" marR="25055" marT="16703" marB="16703" anchor="b"/>
                </a:tc>
                <a:tc>
                  <a:txBody>
                    <a:bodyPr/>
                    <a:lstStyle/>
                    <a:p>
                      <a:pPr rtl="0" fontAlgn="b"/>
                      <a:r>
                        <a:rPr lang="en-IN" sz="1400" dirty="0">
                          <a:effectLst/>
                        </a:rPr>
                        <a:t>1. Open profile </a:t>
                      </a:r>
                      <a:br>
                        <a:rPr lang="en-IN" sz="1400" dirty="0">
                          <a:effectLst/>
                        </a:rPr>
                      </a:br>
                      <a:r>
                        <a:rPr lang="en-IN" sz="1400" dirty="0">
                          <a:effectLst/>
                        </a:rPr>
                        <a:t>2. Select goal </a:t>
                      </a:r>
                      <a:br>
                        <a:rPr lang="en-IN" sz="1400" dirty="0">
                          <a:effectLst/>
                        </a:rPr>
                      </a:br>
                      <a:r>
                        <a:rPr lang="en-IN" sz="1400" dirty="0">
                          <a:effectLst/>
                        </a:rPr>
                        <a:t>3. Save changes</a:t>
                      </a:r>
                    </a:p>
                  </a:txBody>
                  <a:tcPr marL="25055" marR="25055" marT="16703" marB="16703" anchor="b"/>
                </a:tc>
                <a:tc>
                  <a:txBody>
                    <a:bodyPr/>
                    <a:lstStyle/>
                    <a:p>
                      <a:pPr rtl="0" fontAlgn="b"/>
                      <a:r>
                        <a:rPr lang="en-IN" sz="1400" dirty="0">
                          <a:effectLst/>
                        </a:rPr>
                        <a:t>Goal is saved to profile</a:t>
                      </a:r>
                    </a:p>
                  </a:txBody>
                  <a:tcPr marL="25055" marR="25055" marT="16703" marB="16703" anchor="b"/>
                </a:tc>
                <a:tc>
                  <a:txBody>
                    <a:bodyPr/>
                    <a:lstStyle/>
                    <a:p>
                      <a:pPr rtl="0" fontAlgn="b"/>
                      <a:r>
                        <a:rPr lang="en-IN" sz="1400" dirty="0">
                          <a:effectLst/>
                        </a:rPr>
                        <a:t>Pass</a:t>
                      </a:r>
                    </a:p>
                  </a:txBody>
                  <a:tcPr marL="25055" marR="25055" marT="16703" marB="16703" anchor="b"/>
                </a:tc>
                <a:extLst>
                  <a:ext uri="{0D108BD9-81ED-4DB2-BD59-A6C34878D82A}">
                    <a16:rowId xmlns:a16="http://schemas.microsoft.com/office/drawing/2014/main" val="3922411204"/>
                  </a:ext>
                </a:extLst>
              </a:tr>
              <a:tr h="787062">
                <a:tc>
                  <a:txBody>
                    <a:bodyPr/>
                    <a:lstStyle/>
                    <a:p>
                      <a:pPr rtl="0" fontAlgn="b"/>
                      <a:r>
                        <a:rPr lang="en-IN" sz="1400">
                          <a:effectLst/>
                        </a:rPr>
                        <a:t>US7</a:t>
                      </a:r>
                    </a:p>
                  </a:txBody>
                  <a:tcPr marL="25055" marR="25055" marT="16703" marB="16703" anchor="b"/>
                </a:tc>
                <a:tc>
                  <a:txBody>
                    <a:bodyPr/>
                    <a:lstStyle/>
                    <a:p>
                      <a:pPr rtl="0" fontAlgn="b"/>
                      <a:r>
                        <a:rPr lang="en-IN" sz="1400">
                          <a:effectLst/>
                        </a:rPr>
                        <a:t>TC7.2</a:t>
                      </a:r>
                    </a:p>
                  </a:txBody>
                  <a:tcPr marL="25055" marR="25055" marT="16703" marB="16703" anchor="b"/>
                </a:tc>
                <a:tc>
                  <a:txBody>
                    <a:bodyPr/>
                    <a:lstStyle/>
                    <a:p>
                      <a:pPr rtl="0" fontAlgn="b"/>
                      <a:r>
                        <a:rPr lang="en-IN" sz="1400">
                          <a:effectLst/>
                        </a:rPr>
                        <a:t>Calorie target updates</a:t>
                      </a:r>
                    </a:p>
                  </a:txBody>
                  <a:tcPr marL="25055" marR="25055" marT="16703" marB="16703" anchor="b"/>
                </a:tc>
                <a:tc>
                  <a:txBody>
                    <a:bodyPr/>
                    <a:lstStyle/>
                    <a:p>
                      <a:pPr rtl="0" fontAlgn="b"/>
                      <a:r>
                        <a:rPr lang="en-IN" sz="1400" dirty="0">
                          <a:effectLst/>
                        </a:rPr>
                        <a:t>1. Set goal </a:t>
                      </a:r>
                      <a:br>
                        <a:rPr lang="en-IN" sz="1400" dirty="0">
                          <a:effectLst/>
                        </a:rPr>
                      </a:br>
                      <a:r>
                        <a:rPr lang="en-IN" sz="1400" dirty="0">
                          <a:effectLst/>
                        </a:rPr>
                        <a:t>2. Go to dashboard </a:t>
                      </a:r>
                      <a:br>
                        <a:rPr lang="en-IN" sz="1400" dirty="0">
                          <a:effectLst/>
                        </a:rPr>
                      </a:br>
                      <a:r>
                        <a:rPr lang="en-IN" sz="1400" dirty="0">
                          <a:effectLst/>
                        </a:rPr>
                        <a:t>3. Check calorie target</a:t>
                      </a:r>
                    </a:p>
                  </a:txBody>
                  <a:tcPr marL="25055" marR="25055" marT="16703" marB="16703" anchor="b"/>
                </a:tc>
                <a:tc>
                  <a:txBody>
                    <a:bodyPr/>
                    <a:lstStyle/>
                    <a:p>
                      <a:pPr rtl="0" fontAlgn="b"/>
                      <a:r>
                        <a:rPr lang="en-IN" sz="1400" dirty="0">
                          <a:effectLst/>
                        </a:rPr>
                        <a:t>Calorie target reflects selected goal</a:t>
                      </a:r>
                    </a:p>
                  </a:txBody>
                  <a:tcPr marL="25055" marR="25055" marT="16703" marB="16703" anchor="b"/>
                </a:tc>
                <a:tc>
                  <a:txBody>
                    <a:bodyPr/>
                    <a:lstStyle/>
                    <a:p>
                      <a:pPr rtl="0" fontAlgn="b"/>
                      <a:r>
                        <a:rPr lang="en-IN" sz="1400" dirty="0">
                          <a:effectLst/>
                        </a:rPr>
                        <a:t>Pass</a:t>
                      </a:r>
                    </a:p>
                  </a:txBody>
                  <a:tcPr marL="25055" marR="25055" marT="16703" marB="16703" anchor="b"/>
                </a:tc>
                <a:extLst>
                  <a:ext uri="{0D108BD9-81ED-4DB2-BD59-A6C34878D82A}">
                    <a16:rowId xmlns:a16="http://schemas.microsoft.com/office/drawing/2014/main" val="891599698"/>
                  </a:ext>
                </a:extLst>
              </a:tr>
              <a:tr h="787062">
                <a:tc>
                  <a:txBody>
                    <a:bodyPr/>
                    <a:lstStyle/>
                    <a:p>
                      <a:pPr rtl="0" fontAlgn="b"/>
                      <a:r>
                        <a:rPr lang="en-IN" sz="1400">
                          <a:effectLst/>
                        </a:rPr>
                        <a:t>US7</a:t>
                      </a:r>
                    </a:p>
                  </a:txBody>
                  <a:tcPr marL="25055" marR="25055" marT="16703" marB="16703" anchor="b"/>
                </a:tc>
                <a:tc>
                  <a:txBody>
                    <a:bodyPr/>
                    <a:lstStyle/>
                    <a:p>
                      <a:pPr rtl="0" fontAlgn="b"/>
                      <a:r>
                        <a:rPr lang="en-IN" sz="1400">
                          <a:effectLst/>
                        </a:rPr>
                        <a:t>TC7.3</a:t>
                      </a:r>
                    </a:p>
                  </a:txBody>
                  <a:tcPr marL="25055" marR="25055" marT="16703" marB="16703" anchor="b"/>
                </a:tc>
                <a:tc>
                  <a:txBody>
                    <a:bodyPr/>
                    <a:lstStyle/>
                    <a:p>
                      <a:pPr rtl="0" fontAlgn="b"/>
                      <a:r>
                        <a:rPr lang="en-IN" sz="1400">
                          <a:effectLst/>
                        </a:rPr>
                        <a:t>Change goal later</a:t>
                      </a:r>
                    </a:p>
                  </a:txBody>
                  <a:tcPr marL="25055" marR="25055" marT="16703" marB="16703" anchor="b"/>
                </a:tc>
                <a:tc>
                  <a:txBody>
                    <a:bodyPr/>
                    <a:lstStyle/>
                    <a:p>
                      <a:pPr rtl="0" fontAlgn="b"/>
                      <a:r>
                        <a:rPr lang="en-IN" sz="1400">
                          <a:effectLst/>
                        </a:rPr>
                        <a:t>1. Open profile </a:t>
                      </a:r>
                      <a:br>
                        <a:rPr lang="en-IN" sz="1400">
                          <a:effectLst/>
                        </a:rPr>
                      </a:br>
                      <a:r>
                        <a:rPr lang="en-IN" sz="1400">
                          <a:effectLst/>
                        </a:rPr>
                        <a:t>2. Edit goal </a:t>
                      </a:r>
                      <a:br>
                        <a:rPr lang="en-IN" sz="1400">
                          <a:effectLst/>
                        </a:rPr>
                      </a:br>
                      <a:r>
                        <a:rPr lang="en-IN" sz="1400">
                          <a:effectLst/>
                        </a:rPr>
                        <a:t>3. Save changes</a:t>
                      </a:r>
                    </a:p>
                  </a:txBody>
                  <a:tcPr marL="25055" marR="25055" marT="16703" marB="16703" anchor="b"/>
                </a:tc>
                <a:tc>
                  <a:txBody>
                    <a:bodyPr/>
                    <a:lstStyle/>
                    <a:p>
                      <a:pPr rtl="0" fontAlgn="b"/>
                      <a:r>
                        <a:rPr lang="en-IN" sz="1400" dirty="0">
                          <a:effectLst/>
                        </a:rPr>
                        <a:t>Updated goal reflected in dashboard</a:t>
                      </a:r>
                    </a:p>
                  </a:txBody>
                  <a:tcPr marL="25055" marR="25055" marT="16703" marB="16703" anchor="b"/>
                </a:tc>
                <a:tc>
                  <a:txBody>
                    <a:bodyPr/>
                    <a:lstStyle/>
                    <a:p>
                      <a:pPr rtl="0" fontAlgn="b"/>
                      <a:r>
                        <a:rPr lang="en-IN" sz="1400" dirty="0">
                          <a:effectLst/>
                        </a:rPr>
                        <a:t>Pass</a:t>
                      </a:r>
                    </a:p>
                  </a:txBody>
                  <a:tcPr marL="25055" marR="25055" marT="16703" marB="16703" anchor="b"/>
                </a:tc>
                <a:extLst>
                  <a:ext uri="{0D108BD9-81ED-4DB2-BD59-A6C34878D82A}">
                    <a16:rowId xmlns:a16="http://schemas.microsoft.com/office/drawing/2014/main" val="31167395"/>
                  </a:ext>
                </a:extLst>
              </a:tr>
              <a:tr h="787062">
                <a:tc>
                  <a:txBody>
                    <a:bodyPr/>
                    <a:lstStyle/>
                    <a:p>
                      <a:pPr rtl="0" fontAlgn="b"/>
                      <a:r>
                        <a:rPr lang="en-IN" sz="1400">
                          <a:effectLst/>
                        </a:rPr>
                        <a:t>US8</a:t>
                      </a:r>
                    </a:p>
                  </a:txBody>
                  <a:tcPr marL="25055" marR="25055" marT="16703" marB="16703" anchor="b"/>
                </a:tc>
                <a:tc>
                  <a:txBody>
                    <a:bodyPr/>
                    <a:lstStyle/>
                    <a:p>
                      <a:pPr rtl="0" fontAlgn="b"/>
                      <a:r>
                        <a:rPr lang="en-IN" sz="1400">
                          <a:effectLst/>
                        </a:rPr>
                        <a:t>TC8.1</a:t>
                      </a:r>
                    </a:p>
                  </a:txBody>
                  <a:tcPr marL="25055" marR="25055" marT="16703" marB="16703" anchor="b"/>
                </a:tc>
                <a:tc>
                  <a:txBody>
                    <a:bodyPr/>
                    <a:lstStyle/>
                    <a:p>
                      <a:pPr rtl="0" fontAlgn="b"/>
                      <a:r>
                        <a:rPr lang="en-IN" sz="1400">
                          <a:effectLst/>
                        </a:rPr>
                        <a:t>View macro breakdown</a:t>
                      </a:r>
                    </a:p>
                  </a:txBody>
                  <a:tcPr marL="25055" marR="25055" marT="16703" marB="16703" anchor="b"/>
                </a:tc>
                <a:tc>
                  <a:txBody>
                    <a:bodyPr/>
                    <a:lstStyle/>
                    <a:p>
                      <a:pPr rtl="0" fontAlgn="b"/>
                      <a:r>
                        <a:rPr lang="en-IN" sz="1400">
                          <a:effectLst/>
                        </a:rPr>
                        <a:t>1. Open app </a:t>
                      </a:r>
                      <a:br>
                        <a:rPr lang="en-IN" sz="1400">
                          <a:effectLst/>
                        </a:rPr>
                      </a:br>
                      <a:r>
                        <a:rPr lang="en-IN" sz="1400">
                          <a:effectLst/>
                        </a:rPr>
                        <a:t>2. Go to dashboard </a:t>
                      </a:r>
                      <a:br>
                        <a:rPr lang="en-IN" sz="1400">
                          <a:effectLst/>
                        </a:rPr>
                      </a:br>
                      <a:r>
                        <a:rPr lang="en-IN" sz="1400">
                          <a:effectLst/>
                        </a:rPr>
                        <a:t>3. Locate macro section</a:t>
                      </a:r>
                    </a:p>
                  </a:txBody>
                  <a:tcPr marL="25055" marR="25055" marT="16703" marB="16703" anchor="b"/>
                </a:tc>
                <a:tc>
                  <a:txBody>
                    <a:bodyPr/>
                    <a:lstStyle/>
                    <a:p>
                      <a:pPr rtl="0" fontAlgn="b"/>
                      <a:r>
                        <a:rPr lang="en-IN" sz="1400">
                          <a:effectLst/>
                        </a:rPr>
                        <a:t>Macros shown in grams and percentages</a:t>
                      </a:r>
                    </a:p>
                  </a:txBody>
                  <a:tcPr marL="25055" marR="25055" marT="16703" marB="16703" anchor="b"/>
                </a:tc>
                <a:tc>
                  <a:txBody>
                    <a:bodyPr/>
                    <a:lstStyle/>
                    <a:p>
                      <a:pPr rtl="0" fontAlgn="b"/>
                      <a:r>
                        <a:rPr lang="en-IN" sz="1400" dirty="0">
                          <a:effectLst/>
                        </a:rPr>
                        <a:t>Pass</a:t>
                      </a:r>
                    </a:p>
                  </a:txBody>
                  <a:tcPr marL="25055" marR="25055" marT="16703" marB="16703" anchor="b"/>
                </a:tc>
                <a:extLst>
                  <a:ext uri="{0D108BD9-81ED-4DB2-BD59-A6C34878D82A}">
                    <a16:rowId xmlns:a16="http://schemas.microsoft.com/office/drawing/2014/main" val="3891965584"/>
                  </a:ext>
                </a:extLst>
              </a:tr>
            </a:tbl>
          </a:graphicData>
        </a:graphic>
      </p:graphicFrame>
    </p:spTree>
    <p:extLst>
      <p:ext uri="{BB962C8B-B14F-4D97-AF65-F5344CB8AC3E}">
        <p14:creationId xmlns:p14="http://schemas.microsoft.com/office/powerpoint/2010/main" val="4274548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94DDC-ED13-0F58-4D62-337C39696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F94C2-EA3C-CBBD-6929-5D43B3B9A916}"/>
              </a:ext>
            </a:extLst>
          </p:cNvPr>
          <p:cNvSpPr>
            <a:spLocks noGrp="1"/>
          </p:cNvSpPr>
          <p:nvPr>
            <p:ph type="title"/>
          </p:nvPr>
        </p:nvSpPr>
        <p:spPr>
          <a:xfrm>
            <a:off x="525717" y="787068"/>
            <a:ext cx="10077557" cy="1325563"/>
          </a:xfrm>
        </p:spPr>
        <p:txBody>
          <a:bodyPr>
            <a:normAutofit/>
          </a:bodyPr>
          <a:lstStyle/>
          <a:p>
            <a:r>
              <a:rPr lang="en-US" dirty="0"/>
              <a:t>Test Cases</a:t>
            </a:r>
          </a:p>
        </p:txBody>
      </p:sp>
      <p:graphicFrame>
        <p:nvGraphicFramePr>
          <p:cNvPr id="6" name="Content Placeholder 5">
            <a:extLst>
              <a:ext uri="{FF2B5EF4-FFF2-40B4-BE49-F238E27FC236}">
                <a16:creationId xmlns:a16="http://schemas.microsoft.com/office/drawing/2014/main" id="{6073910B-4F37-CE3A-D45E-3CE92DD930A7}"/>
              </a:ext>
            </a:extLst>
          </p:cNvPr>
          <p:cNvGraphicFramePr>
            <a:graphicFrameLocks noGrp="1"/>
          </p:cNvGraphicFramePr>
          <p:nvPr>
            <p:ph idx="1"/>
            <p:extLst>
              <p:ext uri="{D42A27DB-BD31-4B8C-83A1-F6EECF244321}">
                <p14:modId xmlns:p14="http://schemas.microsoft.com/office/powerpoint/2010/main" val="27657005"/>
              </p:ext>
            </p:extLst>
          </p:nvPr>
        </p:nvGraphicFramePr>
        <p:xfrm>
          <a:off x="525463" y="2604635"/>
          <a:ext cx="10077452" cy="3591444"/>
        </p:xfrm>
        <a:graphic>
          <a:graphicData uri="http://schemas.openxmlformats.org/drawingml/2006/table">
            <a:tbl>
              <a:tblPr firstRow="1" bandRow="1">
                <a:tableStyleId>{284E427A-3D55-4303-BF80-6455036E1DE7}</a:tableStyleId>
              </a:tblPr>
              <a:tblGrid>
                <a:gridCol w="566482">
                  <a:extLst>
                    <a:ext uri="{9D8B030D-6E8A-4147-A177-3AD203B41FA5}">
                      <a16:colId xmlns:a16="http://schemas.microsoft.com/office/drawing/2014/main" val="3249082858"/>
                    </a:ext>
                  </a:extLst>
                </a:gridCol>
                <a:gridCol w="1034427">
                  <a:extLst>
                    <a:ext uri="{9D8B030D-6E8A-4147-A177-3AD203B41FA5}">
                      <a16:colId xmlns:a16="http://schemas.microsoft.com/office/drawing/2014/main" val="1533806229"/>
                    </a:ext>
                  </a:extLst>
                </a:gridCol>
                <a:gridCol w="1853725">
                  <a:extLst>
                    <a:ext uri="{9D8B030D-6E8A-4147-A177-3AD203B41FA5}">
                      <a16:colId xmlns:a16="http://schemas.microsoft.com/office/drawing/2014/main" val="2031550117"/>
                    </a:ext>
                  </a:extLst>
                </a:gridCol>
                <a:gridCol w="2309682">
                  <a:extLst>
                    <a:ext uri="{9D8B030D-6E8A-4147-A177-3AD203B41FA5}">
                      <a16:colId xmlns:a16="http://schemas.microsoft.com/office/drawing/2014/main" val="2940285423"/>
                    </a:ext>
                  </a:extLst>
                </a:gridCol>
                <a:gridCol w="2945912">
                  <a:extLst>
                    <a:ext uri="{9D8B030D-6E8A-4147-A177-3AD203B41FA5}">
                      <a16:colId xmlns:a16="http://schemas.microsoft.com/office/drawing/2014/main" val="2310075893"/>
                    </a:ext>
                  </a:extLst>
                </a:gridCol>
                <a:gridCol w="1367224">
                  <a:extLst>
                    <a:ext uri="{9D8B030D-6E8A-4147-A177-3AD203B41FA5}">
                      <a16:colId xmlns:a16="http://schemas.microsoft.com/office/drawing/2014/main" val="1593835624"/>
                    </a:ext>
                  </a:extLst>
                </a:gridCol>
              </a:tblGrid>
              <a:tr h="235624">
                <a:tc>
                  <a:txBody>
                    <a:bodyPr/>
                    <a:lstStyle/>
                    <a:p>
                      <a:pPr algn="ctr" rtl="0" fontAlgn="b"/>
                      <a:r>
                        <a:rPr lang="en-IN" sz="1400" b="1" dirty="0">
                          <a:effectLst/>
                        </a:rPr>
                        <a:t>US ID</a:t>
                      </a:r>
                    </a:p>
                  </a:txBody>
                  <a:tcPr marL="12355" marR="12355" marT="8238" marB="8238" anchor="b"/>
                </a:tc>
                <a:tc>
                  <a:txBody>
                    <a:bodyPr/>
                    <a:lstStyle/>
                    <a:p>
                      <a:pPr algn="ctr" rtl="0" fontAlgn="b"/>
                      <a:r>
                        <a:rPr lang="en-IN" sz="1400" b="1" dirty="0">
                          <a:effectLst/>
                        </a:rPr>
                        <a:t>Test Case ID</a:t>
                      </a:r>
                    </a:p>
                  </a:txBody>
                  <a:tcPr marL="12355" marR="12355" marT="8238" marB="8238" anchor="b"/>
                </a:tc>
                <a:tc>
                  <a:txBody>
                    <a:bodyPr/>
                    <a:lstStyle/>
                    <a:p>
                      <a:pPr algn="ctr" rtl="0" fontAlgn="b"/>
                      <a:r>
                        <a:rPr lang="en-IN" sz="1400" b="1" dirty="0">
                          <a:effectLst/>
                        </a:rPr>
                        <a:t>Test Case Description</a:t>
                      </a:r>
                    </a:p>
                  </a:txBody>
                  <a:tcPr marL="12355" marR="12355" marT="8238" marB="8238" anchor="b"/>
                </a:tc>
                <a:tc>
                  <a:txBody>
                    <a:bodyPr/>
                    <a:lstStyle/>
                    <a:p>
                      <a:pPr algn="ctr" rtl="0" fontAlgn="b"/>
                      <a:r>
                        <a:rPr lang="en-IN" sz="1400" b="1" dirty="0">
                          <a:effectLst/>
                        </a:rPr>
                        <a:t>Steps to Execute</a:t>
                      </a:r>
                    </a:p>
                  </a:txBody>
                  <a:tcPr marL="12355" marR="12355" marT="8238" marB="8238" anchor="b"/>
                </a:tc>
                <a:tc>
                  <a:txBody>
                    <a:bodyPr/>
                    <a:lstStyle/>
                    <a:p>
                      <a:pPr algn="ctr" rtl="0" fontAlgn="b"/>
                      <a:r>
                        <a:rPr lang="en-IN" sz="1400" b="1" dirty="0">
                          <a:effectLst/>
                        </a:rPr>
                        <a:t>Expected Result</a:t>
                      </a:r>
                    </a:p>
                  </a:txBody>
                  <a:tcPr marL="12355" marR="12355" marT="8238" marB="8238" anchor="b"/>
                </a:tc>
                <a:tc>
                  <a:txBody>
                    <a:bodyPr/>
                    <a:lstStyle/>
                    <a:p>
                      <a:pPr algn="ctr" rtl="0" fontAlgn="b">
                        <a:buNone/>
                      </a:pPr>
                      <a:r>
                        <a:rPr lang="en-IN" sz="1400" b="1" dirty="0">
                          <a:effectLst/>
                        </a:rPr>
                        <a:t>Result (Pass/Fail)</a:t>
                      </a:r>
                    </a:p>
                  </a:txBody>
                  <a:tcPr marL="0" marR="0" marT="8238" marB="8238" anchor="b"/>
                </a:tc>
                <a:extLst>
                  <a:ext uri="{0D108BD9-81ED-4DB2-BD59-A6C34878D82A}">
                    <a16:rowId xmlns:a16="http://schemas.microsoft.com/office/drawing/2014/main" val="2419458140"/>
                  </a:ext>
                </a:extLst>
              </a:tr>
              <a:tr h="787062">
                <a:tc>
                  <a:txBody>
                    <a:bodyPr/>
                    <a:lstStyle/>
                    <a:p>
                      <a:pPr rtl="0" fontAlgn="b"/>
                      <a:r>
                        <a:rPr lang="en-IN" sz="1400" dirty="0">
                          <a:effectLst/>
                        </a:rPr>
                        <a:t>US8</a:t>
                      </a:r>
                    </a:p>
                  </a:txBody>
                  <a:tcPr marL="28575" marR="28575" marT="19050" marB="19050" anchor="b"/>
                </a:tc>
                <a:tc>
                  <a:txBody>
                    <a:bodyPr/>
                    <a:lstStyle/>
                    <a:p>
                      <a:pPr rtl="0" fontAlgn="b"/>
                      <a:r>
                        <a:rPr lang="en-IN" sz="1400" dirty="0">
                          <a:effectLst/>
                        </a:rPr>
                        <a:t>TC8.2</a:t>
                      </a:r>
                    </a:p>
                  </a:txBody>
                  <a:tcPr marL="28575" marR="28575" marT="19050" marB="19050" anchor="b"/>
                </a:tc>
                <a:tc>
                  <a:txBody>
                    <a:bodyPr/>
                    <a:lstStyle/>
                    <a:p>
                      <a:pPr rtl="0" fontAlgn="b"/>
                      <a:r>
                        <a:rPr lang="en-IN" sz="1400" dirty="0">
                          <a:effectLst/>
                        </a:rPr>
                        <a:t>Update macros after meal log</a:t>
                      </a:r>
                    </a:p>
                  </a:txBody>
                  <a:tcPr marL="28575" marR="28575" marT="19050" marB="19050" anchor="b"/>
                </a:tc>
                <a:tc>
                  <a:txBody>
                    <a:bodyPr/>
                    <a:lstStyle/>
                    <a:p>
                      <a:pPr rtl="0" fontAlgn="b"/>
                      <a:r>
                        <a:rPr lang="en-IN" sz="1400" dirty="0">
                          <a:effectLst/>
                        </a:rPr>
                        <a:t>1. Log meal </a:t>
                      </a:r>
                      <a:br>
                        <a:rPr lang="en-IN" sz="1400" dirty="0">
                          <a:effectLst/>
                        </a:rPr>
                      </a:br>
                      <a:r>
                        <a:rPr lang="en-IN" sz="1400" dirty="0">
                          <a:effectLst/>
                        </a:rPr>
                        <a:t>2. Save entry </a:t>
                      </a:r>
                      <a:br>
                        <a:rPr lang="en-IN" sz="1400" dirty="0">
                          <a:effectLst/>
                        </a:rPr>
                      </a:br>
                      <a:r>
                        <a:rPr lang="en-IN" sz="1400" dirty="0">
                          <a:effectLst/>
                        </a:rPr>
                        <a:t>3. Check dashboard</a:t>
                      </a:r>
                    </a:p>
                  </a:txBody>
                  <a:tcPr marL="28575" marR="28575" marT="19050" marB="19050" anchor="b"/>
                </a:tc>
                <a:tc>
                  <a:txBody>
                    <a:bodyPr/>
                    <a:lstStyle/>
                    <a:p>
                      <a:pPr rtl="0" fontAlgn="b"/>
                      <a:r>
                        <a:rPr lang="en-IN" sz="1400" dirty="0">
                          <a:effectLst/>
                        </a:rPr>
                        <a:t>Macros update with new meal</a:t>
                      </a:r>
                    </a:p>
                  </a:txBody>
                  <a:tcPr marL="28575" marR="28575" marT="19050" marB="19050" anchor="b"/>
                </a:tc>
                <a:tc>
                  <a:txBody>
                    <a:bodyPr/>
                    <a:lstStyle/>
                    <a:p>
                      <a:pPr rtl="0" fontAlgn="b"/>
                      <a:r>
                        <a:rPr lang="en-IN" sz="1400" dirty="0">
                          <a:effectLst/>
                        </a:rPr>
                        <a:t>Pass</a:t>
                      </a:r>
                    </a:p>
                  </a:txBody>
                  <a:tcPr marL="28575" marR="28575" marT="19050" marB="19050" anchor="b"/>
                </a:tc>
                <a:extLst>
                  <a:ext uri="{0D108BD9-81ED-4DB2-BD59-A6C34878D82A}">
                    <a16:rowId xmlns:a16="http://schemas.microsoft.com/office/drawing/2014/main" val="3922411204"/>
                  </a:ext>
                </a:extLst>
              </a:tr>
              <a:tr h="787062">
                <a:tc>
                  <a:txBody>
                    <a:bodyPr/>
                    <a:lstStyle/>
                    <a:p>
                      <a:pPr rtl="0" fontAlgn="b"/>
                      <a:r>
                        <a:rPr lang="en-IN" sz="1400">
                          <a:effectLst/>
                        </a:rPr>
                        <a:t>US9</a:t>
                      </a:r>
                    </a:p>
                  </a:txBody>
                  <a:tcPr marL="28575" marR="28575" marT="19050" marB="19050" anchor="b"/>
                </a:tc>
                <a:tc>
                  <a:txBody>
                    <a:bodyPr/>
                    <a:lstStyle/>
                    <a:p>
                      <a:pPr rtl="0" fontAlgn="b"/>
                      <a:r>
                        <a:rPr lang="en-IN" sz="1400">
                          <a:effectLst/>
                        </a:rPr>
                        <a:t>TC9.1</a:t>
                      </a:r>
                    </a:p>
                  </a:txBody>
                  <a:tcPr marL="28575" marR="28575" marT="19050" marB="19050" anchor="b"/>
                </a:tc>
                <a:tc>
                  <a:txBody>
                    <a:bodyPr/>
                    <a:lstStyle/>
                    <a:p>
                      <a:pPr rtl="0" fontAlgn="b"/>
                      <a:r>
                        <a:rPr lang="en-IN" sz="1400">
                          <a:effectLst/>
                        </a:rPr>
                        <a:t>View past meal entries</a:t>
                      </a:r>
                    </a:p>
                  </a:txBody>
                  <a:tcPr marL="28575" marR="28575" marT="19050" marB="19050" anchor="b"/>
                </a:tc>
                <a:tc>
                  <a:txBody>
                    <a:bodyPr/>
                    <a:lstStyle/>
                    <a:p>
                      <a:pPr rtl="0" fontAlgn="b"/>
                      <a:r>
                        <a:rPr lang="en-IN" sz="1400" dirty="0">
                          <a:effectLst/>
                        </a:rPr>
                        <a:t>1. Open app </a:t>
                      </a:r>
                      <a:br>
                        <a:rPr lang="en-IN" sz="1400" dirty="0">
                          <a:effectLst/>
                        </a:rPr>
                      </a:br>
                      <a:r>
                        <a:rPr lang="en-IN" sz="1400" dirty="0">
                          <a:effectLst/>
                        </a:rPr>
                        <a:t>2. Go to meal history </a:t>
                      </a:r>
                      <a:br>
                        <a:rPr lang="en-IN" sz="1400" dirty="0">
                          <a:effectLst/>
                        </a:rPr>
                      </a:br>
                      <a:r>
                        <a:rPr lang="en-IN" sz="1400" dirty="0">
                          <a:effectLst/>
                        </a:rPr>
                        <a:t>3. View listed meals by date</a:t>
                      </a:r>
                    </a:p>
                  </a:txBody>
                  <a:tcPr marL="28575" marR="28575" marT="19050" marB="19050" anchor="b"/>
                </a:tc>
                <a:tc>
                  <a:txBody>
                    <a:bodyPr/>
                    <a:lstStyle/>
                    <a:p>
                      <a:pPr rtl="0" fontAlgn="b"/>
                      <a:r>
                        <a:rPr lang="en-IN" sz="1400" dirty="0">
                          <a:effectLst/>
                        </a:rPr>
                        <a:t>Meals listed chronologically</a:t>
                      </a:r>
                    </a:p>
                  </a:txBody>
                  <a:tcPr marL="28575" marR="28575" marT="19050" marB="19050" anchor="b"/>
                </a:tc>
                <a:tc>
                  <a:txBody>
                    <a:bodyPr/>
                    <a:lstStyle/>
                    <a:p>
                      <a:pPr rtl="0" fontAlgn="b"/>
                      <a:r>
                        <a:rPr lang="en-IN" sz="1400">
                          <a:effectLst/>
                        </a:rPr>
                        <a:t>Pass</a:t>
                      </a:r>
                    </a:p>
                  </a:txBody>
                  <a:tcPr marL="28575" marR="28575" marT="19050" marB="19050" anchor="b"/>
                </a:tc>
                <a:extLst>
                  <a:ext uri="{0D108BD9-81ED-4DB2-BD59-A6C34878D82A}">
                    <a16:rowId xmlns:a16="http://schemas.microsoft.com/office/drawing/2014/main" val="891599698"/>
                  </a:ext>
                </a:extLst>
              </a:tr>
              <a:tr h="787062">
                <a:tc>
                  <a:txBody>
                    <a:bodyPr/>
                    <a:lstStyle/>
                    <a:p>
                      <a:pPr rtl="0" fontAlgn="b"/>
                      <a:r>
                        <a:rPr lang="en-IN" sz="1400">
                          <a:effectLst/>
                        </a:rPr>
                        <a:t>US9</a:t>
                      </a:r>
                    </a:p>
                  </a:txBody>
                  <a:tcPr marL="28575" marR="28575" marT="19050" marB="19050" anchor="b"/>
                </a:tc>
                <a:tc>
                  <a:txBody>
                    <a:bodyPr/>
                    <a:lstStyle/>
                    <a:p>
                      <a:pPr rtl="0" fontAlgn="b"/>
                      <a:r>
                        <a:rPr lang="en-IN" sz="1400">
                          <a:effectLst/>
                        </a:rPr>
                        <a:t>TC9.2</a:t>
                      </a:r>
                    </a:p>
                  </a:txBody>
                  <a:tcPr marL="28575" marR="28575" marT="19050" marB="19050" anchor="b"/>
                </a:tc>
                <a:tc>
                  <a:txBody>
                    <a:bodyPr/>
                    <a:lstStyle/>
                    <a:p>
                      <a:pPr rtl="0" fontAlgn="b"/>
                      <a:r>
                        <a:rPr lang="en-IN" sz="1400">
                          <a:effectLst/>
                        </a:rPr>
                        <a:t>Edit meal entry</a:t>
                      </a:r>
                    </a:p>
                  </a:txBody>
                  <a:tcPr marL="28575" marR="28575" marT="19050" marB="19050" anchor="b"/>
                </a:tc>
                <a:tc>
                  <a:txBody>
                    <a:bodyPr/>
                    <a:lstStyle/>
                    <a:p>
                      <a:pPr rtl="0" fontAlgn="b"/>
                      <a:r>
                        <a:rPr lang="en-IN" sz="1400">
                          <a:effectLst/>
                        </a:rPr>
                        <a:t>1. Tap meal </a:t>
                      </a:r>
                      <a:br>
                        <a:rPr lang="en-IN" sz="1400">
                          <a:effectLst/>
                        </a:rPr>
                      </a:br>
                      <a:r>
                        <a:rPr lang="en-IN" sz="1400">
                          <a:effectLst/>
                        </a:rPr>
                        <a:t>2. Edit details </a:t>
                      </a:r>
                      <a:br>
                        <a:rPr lang="en-IN" sz="1400">
                          <a:effectLst/>
                        </a:rPr>
                      </a:br>
                      <a:r>
                        <a:rPr lang="en-IN" sz="1400">
                          <a:effectLst/>
                        </a:rPr>
                        <a:t>3. Save changes</a:t>
                      </a:r>
                    </a:p>
                  </a:txBody>
                  <a:tcPr marL="28575" marR="28575" marT="19050" marB="19050" anchor="b"/>
                </a:tc>
                <a:tc>
                  <a:txBody>
                    <a:bodyPr/>
                    <a:lstStyle/>
                    <a:p>
                      <a:pPr rtl="0" fontAlgn="b"/>
                      <a:r>
                        <a:rPr lang="en-IN" sz="1400" dirty="0">
                          <a:effectLst/>
                        </a:rPr>
                        <a:t>Meal updates with edited values</a:t>
                      </a:r>
                    </a:p>
                  </a:txBody>
                  <a:tcPr marL="28575" marR="28575" marT="19050" marB="19050" anchor="b"/>
                </a:tc>
                <a:tc>
                  <a:txBody>
                    <a:bodyPr/>
                    <a:lstStyle/>
                    <a:p>
                      <a:pPr rtl="0" fontAlgn="b"/>
                      <a:r>
                        <a:rPr lang="en-IN" sz="1400" dirty="0">
                          <a:effectLst/>
                        </a:rPr>
                        <a:t>Pass</a:t>
                      </a:r>
                    </a:p>
                  </a:txBody>
                  <a:tcPr marL="28575" marR="28575" marT="19050" marB="19050" anchor="b"/>
                </a:tc>
                <a:extLst>
                  <a:ext uri="{0D108BD9-81ED-4DB2-BD59-A6C34878D82A}">
                    <a16:rowId xmlns:a16="http://schemas.microsoft.com/office/drawing/2014/main" val="31167395"/>
                  </a:ext>
                </a:extLst>
              </a:tr>
              <a:tr h="787062">
                <a:tc>
                  <a:txBody>
                    <a:bodyPr/>
                    <a:lstStyle/>
                    <a:p>
                      <a:pPr rtl="0" fontAlgn="b"/>
                      <a:r>
                        <a:rPr lang="en-IN" sz="1400">
                          <a:effectLst/>
                        </a:rPr>
                        <a:t>US9</a:t>
                      </a:r>
                    </a:p>
                  </a:txBody>
                  <a:tcPr marL="28575" marR="28575" marT="19050" marB="19050" anchor="b"/>
                </a:tc>
                <a:tc>
                  <a:txBody>
                    <a:bodyPr/>
                    <a:lstStyle/>
                    <a:p>
                      <a:pPr rtl="0" fontAlgn="b"/>
                      <a:r>
                        <a:rPr lang="en-IN" sz="1400">
                          <a:effectLst/>
                        </a:rPr>
                        <a:t>TC9.3</a:t>
                      </a:r>
                    </a:p>
                  </a:txBody>
                  <a:tcPr marL="28575" marR="28575" marT="19050" marB="19050" anchor="b"/>
                </a:tc>
                <a:tc>
                  <a:txBody>
                    <a:bodyPr/>
                    <a:lstStyle/>
                    <a:p>
                      <a:pPr rtl="0" fontAlgn="b"/>
                      <a:r>
                        <a:rPr lang="en-IN" sz="1400">
                          <a:effectLst/>
                        </a:rPr>
                        <a:t>Delete meal entry</a:t>
                      </a:r>
                    </a:p>
                  </a:txBody>
                  <a:tcPr marL="28575" marR="28575" marT="19050" marB="19050" anchor="b"/>
                </a:tc>
                <a:tc>
                  <a:txBody>
                    <a:bodyPr/>
                    <a:lstStyle/>
                    <a:p>
                      <a:pPr rtl="0" fontAlgn="b"/>
                      <a:r>
                        <a:rPr lang="en-IN" sz="1400">
                          <a:effectLst/>
                        </a:rPr>
                        <a:t>1. Tap meal </a:t>
                      </a:r>
                      <a:br>
                        <a:rPr lang="en-IN" sz="1400">
                          <a:effectLst/>
                        </a:rPr>
                      </a:br>
                      <a:r>
                        <a:rPr lang="en-IN" sz="1400">
                          <a:effectLst/>
                        </a:rPr>
                        <a:t>2. Press delete </a:t>
                      </a:r>
                      <a:br>
                        <a:rPr lang="en-IN" sz="1400">
                          <a:effectLst/>
                        </a:rPr>
                      </a:br>
                      <a:r>
                        <a:rPr lang="en-IN" sz="1400">
                          <a:effectLst/>
                        </a:rPr>
                        <a:t>3. Confirm deletion</a:t>
                      </a:r>
                    </a:p>
                  </a:txBody>
                  <a:tcPr marL="28575" marR="28575" marT="19050" marB="19050" anchor="b"/>
                </a:tc>
                <a:tc>
                  <a:txBody>
                    <a:bodyPr/>
                    <a:lstStyle/>
                    <a:p>
                      <a:pPr rtl="0" fontAlgn="b"/>
                      <a:r>
                        <a:rPr lang="en-IN" sz="1400">
                          <a:effectLst/>
                        </a:rPr>
                        <a:t>Meal is removed from log</a:t>
                      </a:r>
                    </a:p>
                  </a:txBody>
                  <a:tcPr marL="28575" marR="28575" marT="19050" marB="19050" anchor="b"/>
                </a:tc>
                <a:tc>
                  <a:txBody>
                    <a:bodyPr/>
                    <a:lstStyle/>
                    <a:p>
                      <a:pPr rtl="0" fontAlgn="b"/>
                      <a:r>
                        <a:rPr lang="en-IN" sz="1400" dirty="0">
                          <a:effectLst/>
                        </a:rPr>
                        <a:t>Pass</a:t>
                      </a:r>
                    </a:p>
                  </a:txBody>
                  <a:tcPr marL="28575" marR="28575" marT="19050" marB="19050" anchor="b"/>
                </a:tc>
                <a:extLst>
                  <a:ext uri="{0D108BD9-81ED-4DB2-BD59-A6C34878D82A}">
                    <a16:rowId xmlns:a16="http://schemas.microsoft.com/office/drawing/2014/main" val="3891965584"/>
                  </a:ext>
                </a:extLst>
              </a:tr>
            </a:tbl>
          </a:graphicData>
        </a:graphic>
      </p:graphicFrame>
    </p:spTree>
    <p:extLst>
      <p:ext uri="{BB962C8B-B14F-4D97-AF65-F5344CB8AC3E}">
        <p14:creationId xmlns:p14="http://schemas.microsoft.com/office/powerpoint/2010/main" val="2692899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82CDF-95BB-63AB-44EF-871723F26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65A341-6A79-8DB4-3503-8B9723B9CF77}"/>
              </a:ext>
            </a:extLst>
          </p:cNvPr>
          <p:cNvSpPr>
            <a:spLocks noGrp="1"/>
          </p:cNvSpPr>
          <p:nvPr>
            <p:ph type="title"/>
          </p:nvPr>
        </p:nvSpPr>
        <p:spPr>
          <a:xfrm>
            <a:off x="525717" y="787068"/>
            <a:ext cx="10077557" cy="1325563"/>
          </a:xfrm>
        </p:spPr>
        <p:txBody>
          <a:bodyPr>
            <a:normAutofit/>
          </a:bodyPr>
          <a:lstStyle/>
          <a:p>
            <a:r>
              <a:rPr lang="en-US" dirty="0"/>
              <a:t>Test Cases</a:t>
            </a:r>
          </a:p>
        </p:txBody>
      </p:sp>
      <p:graphicFrame>
        <p:nvGraphicFramePr>
          <p:cNvPr id="6" name="Content Placeholder 5">
            <a:extLst>
              <a:ext uri="{FF2B5EF4-FFF2-40B4-BE49-F238E27FC236}">
                <a16:creationId xmlns:a16="http://schemas.microsoft.com/office/drawing/2014/main" id="{093C4DDE-1BF6-5921-260B-218DE8C88D15}"/>
              </a:ext>
            </a:extLst>
          </p:cNvPr>
          <p:cNvGraphicFramePr>
            <a:graphicFrameLocks noGrp="1"/>
          </p:cNvGraphicFramePr>
          <p:nvPr>
            <p:ph idx="1"/>
            <p:extLst>
              <p:ext uri="{D42A27DB-BD31-4B8C-83A1-F6EECF244321}">
                <p14:modId xmlns:p14="http://schemas.microsoft.com/office/powerpoint/2010/main" val="1538771822"/>
              </p:ext>
            </p:extLst>
          </p:nvPr>
        </p:nvGraphicFramePr>
        <p:xfrm>
          <a:off x="525463" y="2604635"/>
          <a:ext cx="10077452" cy="2804382"/>
        </p:xfrm>
        <a:graphic>
          <a:graphicData uri="http://schemas.openxmlformats.org/drawingml/2006/table">
            <a:tbl>
              <a:tblPr firstRow="1" bandRow="1">
                <a:tableStyleId>{284E427A-3D55-4303-BF80-6455036E1DE7}</a:tableStyleId>
              </a:tblPr>
              <a:tblGrid>
                <a:gridCol w="566482">
                  <a:extLst>
                    <a:ext uri="{9D8B030D-6E8A-4147-A177-3AD203B41FA5}">
                      <a16:colId xmlns:a16="http://schemas.microsoft.com/office/drawing/2014/main" val="3249082858"/>
                    </a:ext>
                  </a:extLst>
                </a:gridCol>
                <a:gridCol w="1034427">
                  <a:extLst>
                    <a:ext uri="{9D8B030D-6E8A-4147-A177-3AD203B41FA5}">
                      <a16:colId xmlns:a16="http://schemas.microsoft.com/office/drawing/2014/main" val="1533806229"/>
                    </a:ext>
                  </a:extLst>
                </a:gridCol>
                <a:gridCol w="1853725">
                  <a:extLst>
                    <a:ext uri="{9D8B030D-6E8A-4147-A177-3AD203B41FA5}">
                      <a16:colId xmlns:a16="http://schemas.microsoft.com/office/drawing/2014/main" val="2031550117"/>
                    </a:ext>
                  </a:extLst>
                </a:gridCol>
                <a:gridCol w="2309682">
                  <a:extLst>
                    <a:ext uri="{9D8B030D-6E8A-4147-A177-3AD203B41FA5}">
                      <a16:colId xmlns:a16="http://schemas.microsoft.com/office/drawing/2014/main" val="2940285423"/>
                    </a:ext>
                  </a:extLst>
                </a:gridCol>
                <a:gridCol w="2945912">
                  <a:extLst>
                    <a:ext uri="{9D8B030D-6E8A-4147-A177-3AD203B41FA5}">
                      <a16:colId xmlns:a16="http://schemas.microsoft.com/office/drawing/2014/main" val="2310075893"/>
                    </a:ext>
                  </a:extLst>
                </a:gridCol>
                <a:gridCol w="1367224">
                  <a:extLst>
                    <a:ext uri="{9D8B030D-6E8A-4147-A177-3AD203B41FA5}">
                      <a16:colId xmlns:a16="http://schemas.microsoft.com/office/drawing/2014/main" val="1593835624"/>
                    </a:ext>
                  </a:extLst>
                </a:gridCol>
              </a:tblGrid>
              <a:tr h="235624">
                <a:tc>
                  <a:txBody>
                    <a:bodyPr/>
                    <a:lstStyle/>
                    <a:p>
                      <a:pPr algn="ctr" rtl="0" fontAlgn="b"/>
                      <a:r>
                        <a:rPr lang="en-IN" sz="1400" b="1" dirty="0">
                          <a:effectLst/>
                        </a:rPr>
                        <a:t>US ID</a:t>
                      </a:r>
                    </a:p>
                  </a:txBody>
                  <a:tcPr marL="12355" marR="12355" marT="8238" marB="8238" anchor="b"/>
                </a:tc>
                <a:tc>
                  <a:txBody>
                    <a:bodyPr/>
                    <a:lstStyle/>
                    <a:p>
                      <a:pPr algn="ctr" rtl="0" fontAlgn="b"/>
                      <a:r>
                        <a:rPr lang="en-IN" sz="1400" b="1" dirty="0">
                          <a:effectLst/>
                        </a:rPr>
                        <a:t>Test Case ID</a:t>
                      </a:r>
                    </a:p>
                  </a:txBody>
                  <a:tcPr marL="12355" marR="12355" marT="8238" marB="8238" anchor="b"/>
                </a:tc>
                <a:tc>
                  <a:txBody>
                    <a:bodyPr/>
                    <a:lstStyle/>
                    <a:p>
                      <a:pPr algn="ctr" rtl="0" fontAlgn="b"/>
                      <a:r>
                        <a:rPr lang="en-IN" sz="1400" b="1" dirty="0">
                          <a:effectLst/>
                        </a:rPr>
                        <a:t>Test Case Description</a:t>
                      </a:r>
                    </a:p>
                  </a:txBody>
                  <a:tcPr marL="12355" marR="12355" marT="8238" marB="8238" anchor="b"/>
                </a:tc>
                <a:tc>
                  <a:txBody>
                    <a:bodyPr/>
                    <a:lstStyle/>
                    <a:p>
                      <a:pPr algn="ctr" rtl="0" fontAlgn="b"/>
                      <a:r>
                        <a:rPr lang="en-IN" sz="1400" b="1" dirty="0">
                          <a:effectLst/>
                        </a:rPr>
                        <a:t>Steps to Execute</a:t>
                      </a:r>
                    </a:p>
                  </a:txBody>
                  <a:tcPr marL="12355" marR="12355" marT="8238" marB="8238" anchor="b"/>
                </a:tc>
                <a:tc>
                  <a:txBody>
                    <a:bodyPr/>
                    <a:lstStyle/>
                    <a:p>
                      <a:pPr algn="ctr" rtl="0" fontAlgn="b"/>
                      <a:r>
                        <a:rPr lang="en-IN" sz="1400" b="1" dirty="0">
                          <a:effectLst/>
                        </a:rPr>
                        <a:t>Expected Result</a:t>
                      </a:r>
                    </a:p>
                  </a:txBody>
                  <a:tcPr marL="12355" marR="12355" marT="8238" marB="8238" anchor="b"/>
                </a:tc>
                <a:tc>
                  <a:txBody>
                    <a:bodyPr/>
                    <a:lstStyle/>
                    <a:p>
                      <a:pPr algn="ctr" rtl="0" fontAlgn="b">
                        <a:buNone/>
                      </a:pPr>
                      <a:r>
                        <a:rPr lang="en-IN" sz="1400" b="1" dirty="0">
                          <a:effectLst/>
                        </a:rPr>
                        <a:t>Result (Pass/Fail)</a:t>
                      </a:r>
                    </a:p>
                  </a:txBody>
                  <a:tcPr marL="0" marR="0" marT="8238" marB="8238" anchor="b"/>
                </a:tc>
                <a:extLst>
                  <a:ext uri="{0D108BD9-81ED-4DB2-BD59-A6C34878D82A}">
                    <a16:rowId xmlns:a16="http://schemas.microsoft.com/office/drawing/2014/main" val="2419458140"/>
                  </a:ext>
                </a:extLst>
              </a:tr>
              <a:tr h="787062">
                <a:tc>
                  <a:txBody>
                    <a:bodyPr/>
                    <a:lstStyle/>
                    <a:p>
                      <a:pPr rtl="0" fontAlgn="b"/>
                      <a:r>
                        <a:rPr lang="en-IN" sz="1400" dirty="0">
                          <a:effectLst/>
                        </a:rPr>
                        <a:t>US9</a:t>
                      </a:r>
                    </a:p>
                  </a:txBody>
                  <a:tcPr marL="28575" marR="28575" marT="19050" marB="19050" anchor="b"/>
                </a:tc>
                <a:tc>
                  <a:txBody>
                    <a:bodyPr/>
                    <a:lstStyle/>
                    <a:p>
                      <a:pPr rtl="0" fontAlgn="b"/>
                      <a:r>
                        <a:rPr lang="en-IN" sz="1400" dirty="0">
                          <a:effectLst/>
                        </a:rPr>
                        <a:t>TC9.4</a:t>
                      </a:r>
                    </a:p>
                  </a:txBody>
                  <a:tcPr marL="28575" marR="28575" marT="19050" marB="19050" anchor="b"/>
                </a:tc>
                <a:tc>
                  <a:txBody>
                    <a:bodyPr/>
                    <a:lstStyle/>
                    <a:p>
                      <a:pPr rtl="0" fontAlgn="b"/>
                      <a:r>
                        <a:rPr lang="en-IN" sz="1400" dirty="0">
                          <a:effectLst/>
                        </a:rPr>
                        <a:t>Recalculate after change</a:t>
                      </a:r>
                    </a:p>
                  </a:txBody>
                  <a:tcPr marL="28575" marR="28575" marT="19050" marB="19050" anchor="b"/>
                </a:tc>
                <a:tc>
                  <a:txBody>
                    <a:bodyPr/>
                    <a:lstStyle/>
                    <a:p>
                      <a:pPr rtl="0" fontAlgn="b"/>
                      <a:r>
                        <a:rPr lang="en-IN" sz="1400" dirty="0">
                          <a:effectLst/>
                        </a:rPr>
                        <a:t>1. Edit/delete meal </a:t>
                      </a:r>
                      <a:br>
                        <a:rPr lang="en-IN" sz="1400" dirty="0">
                          <a:effectLst/>
                        </a:rPr>
                      </a:br>
                      <a:r>
                        <a:rPr lang="en-IN" sz="1400" dirty="0">
                          <a:effectLst/>
                        </a:rPr>
                        <a:t>2. Return to dashboard </a:t>
                      </a:r>
                      <a:br>
                        <a:rPr lang="en-IN" sz="1400" dirty="0">
                          <a:effectLst/>
                        </a:rPr>
                      </a:br>
                      <a:r>
                        <a:rPr lang="en-IN" sz="1400" dirty="0">
                          <a:effectLst/>
                        </a:rPr>
                        <a:t>3. Check totals</a:t>
                      </a:r>
                    </a:p>
                  </a:txBody>
                  <a:tcPr marL="28575" marR="28575" marT="19050" marB="19050" anchor="b"/>
                </a:tc>
                <a:tc>
                  <a:txBody>
                    <a:bodyPr/>
                    <a:lstStyle/>
                    <a:p>
                      <a:pPr rtl="0" fontAlgn="b"/>
                      <a:r>
                        <a:rPr lang="en-IN" sz="1400" dirty="0">
                          <a:effectLst/>
                        </a:rPr>
                        <a:t>Dashboard recalculates updated values</a:t>
                      </a:r>
                    </a:p>
                  </a:txBody>
                  <a:tcPr marL="28575" marR="28575" marT="19050" marB="19050" anchor="b"/>
                </a:tc>
                <a:tc>
                  <a:txBody>
                    <a:bodyPr/>
                    <a:lstStyle/>
                    <a:p>
                      <a:pPr rtl="0" fontAlgn="b"/>
                      <a:r>
                        <a:rPr lang="en-IN" sz="1400">
                          <a:effectLst/>
                        </a:rPr>
                        <a:t>Pass</a:t>
                      </a:r>
                    </a:p>
                  </a:txBody>
                  <a:tcPr marL="28575" marR="28575" marT="19050" marB="19050" anchor="b"/>
                </a:tc>
                <a:extLst>
                  <a:ext uri="{0D108BD9-81ED-4DB2-BD59-A6C34878D82A}">
                    <a16:rowId xmlns:a16="http://schemas.microsoft.com/office/drawing/2014/main" val="3922411204"/>
                  </a:ext>
                </a:extLst>
              </a:tr>
              <a:tr h="787062">
                <a:tc>
                  <a:txBody>
                    <a:bodyPr/>
                    <a:lstStyle/>
                    <a:p>
                      <a:pPr rtl="0" fontAlgn="b"/>
                      <a:r>
                        <a:rPr lang="en-IN" sz="1400">
                          <a:effectLst/>
                        </a:rPr>
                        <a:t>US10</a:t>
                      </a:r>
                    </a:p>
                  </a:txBody>
                  <a:tcPr marL="28575" marR="28575" marT="19050" marB="19050" anchor="b"/>
                </a:tc>
                <a:tc>
                  <a:txBody>
                    <a:bodyPr/>
                    <a:lstStyle/>
                    <a:p>
                      <a:pPr rtl="0" fontAlgn="b"/>
                      <a:r>
                        <a:rPr lang="en-IN" sz="1400">
                          <a:effectLst/>
                        </a:rPr>
                        <a:t>TC10.1</a:t>
                      </a:r>
                    </a:p>
                  </a:txBody>
                  <a:tcPr marL="28575" marR="28575" marT="19050" marB="19050" anchor="b"/>
                </a:tc>
                <a:tc>
                  <a:txBody>
                    <a:bodyPr/>
                    <a:lstStyle/>
                    <a:p>
                      <a:pPr rtl="0" fontAlgn="b"/>
                      <a:r>
                        <a:rPr lang="en-IN" sz="1400">
                          <a:effectLst/>
                        </a:rPr>
                        <a:t>List full meal history</a:t>
                      </a:r>
                    </a:p>
                  </a:txBody>
                  <a:tcPr marL="28575" marR="28575" marT="19050" marB="19050" anchor="b"/>
                </a:tc>
                <a:tc>
                  <a:txBody>
                    <a:bodyPr/>
                    <a:lstStyle/>
                    <a:p>
                      <a:pPr rtl="0" fontAlgn="b"/>
                      <a:r>
                        <a:rPr lang="en-IN" sz="1400">
                          <a:effectLst/>
                        </a:rPr>
                        <a:t>1. Open app </a:t>
                      </a:r>
                      <a:br>
                        <a:rPr lang="en-IN" sz="1400">
                          <a:effectLst/>
                        </a:rPr>
                      </a:br>
                      <a:r>
                        <a:rPr lang="en-IN" sz="1400">
                          <a:effectLst/>
                        </a:rPr>
                        <a:t>2. Go to meal history tab </a:t>
                      </a:r>
                      <a:br>
                        <a:rPr lang="en-IN" sz="1400">
                          <a:effectLst/>
                        </a:rPr>
                      </a:br>
                      <a:r>
                        <a:rPr lang="en-IN" sz="1400">
                          <a:effectLst/>
                        </a:rPr>
                        <a:t>3. Scroll through list</a:t>
                      </a:r>
                    </a:p>
                  </a:txBody>
                  <a:tcPr marL="28575" marR="28575" marT="19050" marB="19050" anchor="b"/>
                </a:tc>
                <a:tc>
                  <a:txBody>
                    <a:bodyPr/>
                    <a:lstStyle/>
                    <a:p>
                      <a:pPr rtl="0" fontAlgn="b"/>
                      <a:r>
                        <a:rPr lang="en-IN" sz="1400" dirty="0">
                          <a:effectLst/>
                        </a:rPr>
                        <a:t>All past meals displayed by date</a:t>
                      </a:r>
                    </a:p>
                  </a:txBody>
                  <a:tcPr marL="28575" marR="28575" marT="19050" marB="19050" anchor="b"/>
                </a:tc>
                <a:tc>
                  <a:txBody>
                    <a:bodyPr/>
                    <a:lstStyle/>
                    <a:p>
                      <a:pPr rtl="0" fontAlgn="b"/>
                      <a:r>
                        <a:rPr lang="en-IN" sz="1400" dirty="0">
                          <a:effectLst/>
                        </a:rPr>
                        <a:t>Pass</a:t>
                      </a:r>
                    </a:p>
                  </a:txBody>
                  <a:tcPr marL="28575" marR="28575" marT="19050" marB="19050" anchor="b"/>
                </a:tc>
                <a:extLst>
                  <a:ext uri="{0D108BD9-81ED-4DB2-BD59-A6C34878D82A}">
                    <a16:rowId xmlns:a16="http://schemas.microsoft.com/office/drawing/2014/main" val="891599698"/>
                  </a:ext>
                </a:extLst>
              </a:tr>
              <a:tr h="787062">
                <a:tc>
                  <a:txBody>
                    <a:bodyPr/>
                    <a:lstStyle/>
                    <a:p>
                      <a:pPr rtl="0" fontAlgn="b"/>
                      <a:r>
                        <a:rPr lang="en-IN" sz="1400">
                          <a:effectLst/>
                        </a:rPr>
                        <a:t>US10</a:t>
                      </a:r>
                    </a:p>
                  </a:txBody>
                  <a:tcPr marL="28575" marR="28575" marT="19050" marB="19050" anchor="b"/>
                </a:tc>
                <a:tc>
                  <a:txBody>
                    <a:bodyPr/>
                    <a:lstStyle/>
                    <a:p>
                      <a:pPr rtl="0" fontAlgn="b"/>
                      <a:r>
                        <a:rPr lang="en-IN" sz="1400">
                          <a:effectLst/>
                        </a:rPr>
                        <a:t>TC10.2</a:t>
                      </a:r>
                    </a:p>
                  </a:txBody>
                  <a:tcPr marL="28575" marR="28575" marT="19050" marB="19050" anchor="b"/>
                </a:tc>
                <a:tc>
                  <a:txBody>
                    <a:bodyPr/>
                    <a:lstStyle/>
                    <a:p>
                      <a:pPr rtl="0" fontAlgn="b"/>
                      <a:r>
                        <a:rPr lang="en-IN" sz="1400">
                          <a:effectLst/>
                        </a:rPr>
                        <a:t>View meal detail</a:t>
                      </a:r>
                    </a:p>
                  </a:txBody>
                  <a:tcPr marL="28575" marR="28575" marT="19050" marB="19050" anchor="b"/>
                </a:tc>
                <a:tc>
                  <a:txBody>
                    <a:bodyPr/>
                    <a:lstStyle/>
                    <a:p>
                      <a:pPr rtl="0" fontAlgn="b"/>
                      <a:r>
                        <a:rPr lang="en-IN" sz="1400">
                          <a:effectLst/>
                        </a:rPr>
                        <a:t>1. Tap on a date </a:t>
                      </a:r>
                      <a:br>
                        <a:rPr lang="en-IN" sz="1400">
                          <a:effectLst/>
                        </a:rPr>
                      </a:br>
                      <a:r>
                        <a:rPr lang="en-IN" sz="1400">
                          <a:effectLst/>
                        </a:rPr>
                        <a:t>2. Select meal </a:t>
                      </a:r>
                      <a:br>
                        <a:rPr lang="en-IN" sz="1400">
                          <a:effectLst/>
                        </a:rPr>
                      </a:br>
                      <a:r>
                        <a:rPr lang="en-IN" sz="1400">
                          <a:effectLst/>
                        </a:rPr>
                        <a:t>3. View components</a:t>
                      </a:r>
                    </a:p>
                  </a:txBody>
                  <a:tcPr marL="28575" marR="28575" marT="19050" marB="19050" anchor="b"/>
                </a:tc>
                <a:tc>
                  <a:txBody>
                    <a:bodyPr/>
                    <a:lstStyle/>
                    <a:p>
                      <a:pPr rtl="0" fontAlgn="b"/>
                      <a:r>
                        <a:rPr lang="en-IN" sz="1400">
                          <a:effectLst/>
                        </a:rPr>
                        <a:t>Full details of meal shown</a:t>
                      </a:r>
                    </a:p>
                  </a:txBody>
                  <a:tcPr marL="28575" marR="28575" marT="19050" marB="19050" anchor="b"/>
                </a:tc>
                <a:tc>
                  <a:txBody>
                    <a:bodyPr/>
                    <a:lstStyle/>
                    <a:p>
                      <a:pPr rtl="0" fontAlgn="b"/>
                      <a:r>
                        <a:rPr lang="en-IN" sz="1400" dirty="0">
                          <a:effectLst/>
                        </a:rPr>
                        <a:t>Pass</a:t>
                      </a:r>
                    </a:p>
                  </a:txBody>
                  <a:tcPr marL="28575" marR="28575" marT="19050" marB="19050" anchor="b"/>
                </a:tc>
                <a:extLst>
                  <a:ext uri="{0D108BD9-81ED-4DB2-BD59-A6C34878D82A}">
                    <a16:rowId xmlns:a16="http://schemas.microsoft.com/office/drawing/2014/main" val="31167395"/>
                  </a:ext>
                </a:extLst>
              </a:tr>
            </a:tbl>
          </a:graphicData>
        </a:graphic>
      </p:graphicFrame>
    </p:spTree>
    <p:extLst>
      <p:ext uri="{BB962C8B-B14F-4D97-AF65-F5344CB8AC3E}">
        <p14:creationId xmlns:p14="http://schemas.microsoft.com/office/powerpoint/2010/main" val="724234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24CDCFD-915E-C963-CC9C-C027286E65C4}"/>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9" name="Freeform: Shape 3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EECE77-BD25-B234-7728-AF1700E1D912}"/>
              </a:ext>
            </a:extLst>
          </p:cNvPr>
          <p:cNvSpPr>
            <a:spLocks noGrp="1"/>
          </p:cNvSpPr>
          <p:nvPr>
            <p:ph type="title"/>
          </p:nvPr>
        </p:nvSpPr>
        <p:spPr>
          <a:xfrm>
            <a:off x="525717" y="787068"/>
            <a:ext cx="10077557" cy="1325563"/>
          </a:xfrm>
        </p:spPr>
        <p:txBody>
          <a:bodyPr>
            <a:normAutofit/>
          </a:bodyPr>
          <a:lstStyle/>
          <a:p>
            <a:r>
              <a:rPr lang="en-US" dirty="0"/>
              <a:t>Completed Stories Sprint 2</a:t>
            </a:r>
          </a:p>
        </p:txBody>
      </p:sp>
      <p:grpSp>
        <p:nvGrpSpPr>
          <p:cNvPr id="41"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42"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3"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4"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7"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9" name="Freeform: Shape 48">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 name="Group 50">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2" name="Freeform: Shape 51">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Freeform: Shape 53">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5"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4">
            <a:extLst>
              <a:ext uri="{FF2B5EF4-FFF2-40B4-BE49-F238E27FC236}">
                <a16:creationId xmlns:a16="http://schemas.microsoft.com/office/drawing/2014/main" id="{8CDB92E1-364B-E35C-E196-58BFC02505C9}"/>
              </a:ext>
            </a:extLst>
          </p:cNvPr>
          <p:cNvGraphicFramePr>
            <a:graphicFrameLocks noGrp="1"/>
          </p:cNvGraphicFramePr>
          <p:nvPr>
            <p:ph idx="1"/>
            <p:extLst>
              <p:ext uri="{D42A27DB-BD31-4B8C-83A1-F6EECF244321}">
                <p14:modId xmlns:p14="http://schemas.microsoft.com/office/powerpoint/2010/main" val="3130940282"/>
              </p:ext>
            </p:extLst>
          </p:nvPr>
        </p:nvGraphicFramePr>
        <p:xfrm>
          <a:off x="525463" y="2638490"/>
          <a:ext cx="10077451" cy="3316159"/>
        </p:xfrm>
        <a:graphic>
          <a:graphicData uri="http://schemas.openxmlformats.org/drawingml/2006/table">
            <a:tbl>
              <a:tblPr firstRow="1" bandRow="1">
                <a:tableStyleId>{284E427A-3D55-4303-BF80-6455036E1DE7}</a:tableStyleId>
              </a:tblPr>
              <a:tblGrid>
                <a:gridCol w="822640">
                  <a:extLst>
                    <a:ext uri="{9D8B030D-6E8A-4147-A177-3AD203B41FA5}">
                      <a16:colId xmlns:a16="http://schemas.microsoft.com/office/drawing/2014/main" val="2543522978"/>
                    </a:ext>
                  </a:extLst>
                </a:gridCol>
                <a:gridCol w="9254811">
                  <a:extLst>
                    <a:ext uri="{9D8B030D-6E8A-4147-A177-3AD203B41FA5}">
                      <a16:colId xmlns:a16="http://schemas.microsoft.com/office/drawing/2014/main" val="3986970107"/>
                    </a:ext>
                  </a:extLst>
                </a:gridCol>
              </a:tblGrid>
              <a:tr h="301469">
                <a:tc>
                  <a:txBody>
                    <a:bodyPr/>
                    <a:lstStyle/>
                    <a:p>
                      <a:pPr algn="ctr" rtl="0" fontAlgn="b"/>
                      <a:r>
                        <a:rPr lang="en-IN" sz="1600" b="1" dirty="0">
                          <a:effectLst/>
                        </a:rPr>
                        <a:t>ID</a:t>
                      </a:r>
                    </a:p>
                  </a:txBody>
                  <a:tcPr marL="6134" marR="6134" marT="4088" marB="4088" anchor="b"/>
                </a:tc>
                <a:tc>
                  <a:txBody>
                    <a:bodyPr/>
                    <a:lstStyle/>
                    <a:p>
                      <a:pPr algn="ctr" rtl="0" fontAlgn="b">
                        <a:buNone/>
                      </a:pPr>
                      <a:r>
                        <a:rPr lang="en-IN" sz="1600" b="1" dirty="0">
                          <a:effectLst/>
                        </a:rPr>
                        <a:t>Story Description</a:t>
                      </a:r>
                    </a:p>
                  </a:txBody>
                  <a:tcPr marL="0" marR="0" marT="4088" marB="4088" anchor="b"/>
                </a:tc>
                <a:extLst>
                  <a:ext uri="{0D108BD9-81ED-4DB2-BD59-A6C34878D82A}">
                    <a16:rowId xmlns:a16="http://schemas.microsoft.com/office/drawing/2014/main" val="3335766185"/>
                  </a:ext>
                </a:extLst>
              </a:tr>
              <a:tr h="301469">
                <a:tc>
                  <a:txBody>
                    <a:bodyPr/>
                    <a:lstStyle/>
                    <a:p>
                      <a:pPr rtl="0" fontAlgn="b"/>
                      <a:r>
                        <a:rPr lang="en-IN" sz="1600">
                          <a:effectLst/>
                        </a:rPr>
                        <a:t>US6</a:t>
                      </a:r>
                    </a:p>
                  </a:txBody>
                  <a:tcPr marL="6134" marR="6134" marT="4088" marB="4088" anchor="b"/>
                </a:tc>
                <a:tc>
                  <a:txBody>
                    <a:bodyPr/>
                    <a:lstStyle/>
                    <a:p>
                      <a:pPr rtl="0" fontAlgn="b">
                        <a:buNone/>
                      </a:pPr>
                      <a:r>
                        <a:rPr lang="en-IN" sz="1600" dirty="0">
                          <a:effectLst/>
                        </a:rPr>
                        <a:t>As a user, I want to scan barcodes to log packaged food so that I can log faster.</a:t>
                      </a:r>
                    </a:p>
                  </a:txBody>
                  <a:tcPr marL="0" marR="0" marT="4088" marB="4088" anchor="b"/>
                </a:tc>
                <a:extLst>
                  <a:ext uri="{0D108BD9-81ED-4DB2-BD59-A6C34878D82A}">
                    <a16:rowId xmlns:a16="http://schemas.microsoft.com/office/drawing/2014/main" val="3693807842"/>
                  </a:ext>
                </a:extLst>
              </a:tr>
              <a:tr h="301469">
                <a:tc>
                  <a:txBody>
                    <a:bodyPr/>
                    <a:lstStyle/>
                    <a:p>
                      <a:pPr rtl="0" fontAlgn="b"/>
                      <a:r>
                        <a:rPr lang="en-IN" sz="1600">
                          <a:effectLst/>
                        </a:rPr>
                        <a:t>US7</a:t>
                      </a:r>
                    </a:p>
                  </a:txBody>
                  <a:tcPr marL="6134" marR="6134" marT="4088" marB="4088" anchor="b"/>
                </a:tc>
                <a:tc>
                  <a:txBody>
                    <a:bodyPr/>
                    <a:lstStyle/>
                    <a:p>
                      <a:pPr rtl="0" fontAlgn="b">
                        <a:buNone/>
                      </a:pPr>
                      <a:r>
                        <a:rPr lang="en-IN" sz="1600" dirty="0">
                          <a:effectLst/>
                        </a:rPr>
                        <a:t>As a user, I want to set my health goal so that my calorie target is personalized.</a:t>
                      </a:r>
                    </a:p>
                  </a:txBody>
                  <a:tcPr marL="0" marR="0" marT="4088" marB="4088" anchor="b"/>
                </a:tc>
                <a:extLst>
                  <a:ext uri="{0D108BD9-81ED-4DB2-BD59-A6C34878D82A}">
                    <a16:rowId xmlns:a16="http://schemas.microsoft.com/office/drawing/2014/main" val="2983625606"/>
                  </a:ext>
                </a:extLst>
              </a:tr>
              <a:tr h="301469">
                <a:tc>
                  <a:txBody>
                    <a:bodyPr/>
                    <a:lstStyle/>
                    <a:p>
                      <a:pPr rtl="0" fontAlgn="b"/>
                      <a:r>
                        <a:rPr lang="en-IN" sz="1600">
                          <a:effectLst/>
                        </a:rPr>
                        <a:t>US8</a:t>
                      </a:r>
                    </a:p>
                  </a:txBody>
                  <a:tcPr marL="6134" marR="6134" marT="4088" marB="4088" anchor="b"/>
                </a:tc>
                <a:tc>
                  <a:txBody>
                    <a:bodyPr/>
                    <a:lstStyle/>
                    <a:p>
                      <a:pPr rtl="0" fontAlgn="b">
                        <a:buNone/>
                      </a:pPr>
                      <a:r>
                        <a:rPr lang="en-IN" sz="1600" dirty="0">
                          <a:effectLst/>
                        </a:rPr>
                        <a:t>As a user, I want to see my daily macro breakdown so that I know if my meals are balanced.</a:t>
                      </a:r>
                    </a:p>
                  </a:txBody>
                  <a:tcPr marL="0" marR="0" marT="4088" marB="4088" anchor="b"/>
                </a:tc>
                <a:extLst>
                  <a:ext uri="{0D108BD9-81ED-4DB2-BD59-A6C34878D82A}">
                    <a16:rowId xmlns:a16="http://schemas.microsoft.com/office/drawing/2014/main" val="322643372"/>
                  </a:ext>
                </a:extLst>
              </a:tr>
              <a:tr h="301469">
                <a:tc>
                  <a:txBody>
                    <a:bodyPr/>
                    <a:lstStyle/>
                    <a:p>
                      <a:pPr rtl="0" fontAlgn="b"/>
                      <a:r>
                        <a:rPr lang="en-IN" sz="1600">
                          <a:effectLst/>
                        </a:rPr>
                        <a:t>US9</a:t>
                      </a:r>
                    </a:p>
                  </a:txBody>
                  <a:tcPr marL="6134" marR="6134" marT="4088" marB="4088" anchor="b"/>
                </a:tc>
                <a:tc>
                  <a:txBody>
                    <a:bodyPr/>
                    <a:lstStyle/>
                    <a:p>
                      <a:pPr rtl="0" fontAlgn="b">
                        <a:buNone/>
                      </a:pPr>
                      <a:r>
                        <a:rPr lang="en-IN" sz="1600" dirty="0">
                          <a:effectLst/>
                        </a:rPr>
                        <a:t>As a user, I want to edit or delete past meal entries so that I can fix mistakes.</a:t>
                      </a:r>
                    </a:p>
                  </a:txBody>
                  <a:tcPr marL="0" marR="0" marT="4088" marB="4088" anchor="b"/>
                </a:tc>
                <a:extLst>
                  <a:ext uri="{0D108BD9-81ED-4DB2-BD59-A6C34878D82A}">
                    <a16:rowId xmlns:a16="http://schemas.microsoft.com/office/drawing/2014/main" val="1558158889"/>
                  </a:ext>
                </a:extLst>
              </a:tr>
              <a:tr h="301469">
                <a:tc>
                  <a:txBody>
                    <a:bodyPr/>
                    <a:lstStyle/>
                    <a:p>
                      <a:pPr rtl="0" fontAlgn="b"/>
                      <a:r>
                        <a:rPr lang="en-IN" sz="1600">
                          <a:effectLst/>
                        </a:rPr>
                        <a:t>US10</a:t>
                      </a:r>
                    </a:p>
                  </a:txBody>
                  <a:tcPr marL="6134" marR="6134" marT="4088" marB="4088" anchor="b"/>
                </a:tc>
                <a:tc>
                  <a:txBody>
                    <a:bodyPr/>
                    <a:lstStyle/>
                    <a:p>
                      <a:pPr rtl="0" fontAlgn="b">
                        <a:buNone/>
                      </a:pPr>
                      <a:r>
                        <a:rPr lang="en-IN" sz="1600" dirty="0">
                          <a:effectLst/>
                        </a:rPr>
                        <a:t>As a user, I want to view my full meal history so that I can review my past eating habits.</a:t>
                      </a:r>
                    </a:p>
                  </a:txBody>
                  <a:tcPr marL="0" marR="0" marT="4088" marB="4088" anchor="b"/>
                </a:tc>
                <a:extLst>
                  <a:ext uri="{0D108BD9-81ED-4DB2-BD59-A6C34878D82A}">
                    <a16:rowId xmlns:a16="http://schemas.microsoft.com/office/drawing/2014/main" val="2095739611"/>
                  </a:ext>
                </a:extLst>
              </a:tr>
              <a:tr h="301469">
                <a:tc>
                  <a:txBody>
                    <a:bodyPr/>
                    <a:lstStyle/>
                    <a:p>
                      <a:pPr rtl="0" fontAlgn="b"/>
                      <a:r>
                        <a:rPr lang="en-IN" sz="1600">
                          <a:effectLst/>
                        </a:rPr>
                        <a:t>TS6</a:t>
                      </a:r>
                    </a:p>
                  </a:txBody>
                  <a:tcPr marL="6134" marR="6134" marT="4088" marB="4088" anchor="b"/>
                </a:tc>
                <a:tc>
                  <a:txBody>
                    <a:bodyPr/>
                    <a:lstStyle/>
                    <a:p>
                      <a:pPr rtl="0" fontAlgn="b">
                        <a:buNone/>
                      </a:pPr>
                      <a:r>
                        <a:rPr lang="en-IN" sz="1600" dirty="0">
                          <a:effectLst/>
                        </a:rPr>
                        <a:t>Build barcode scanning backend and food database</a:t>
                      </a:r>
                    </a:p>
                  </a:txBody>
                  <a:tcPr marL="0" marR="0" marT="4088" marB="4088" anchor="b"/>
                </a:tc>
                <a:extLst>
                  <a:ext uri="{0D108BD9-81ED-4DB2-BD59-A6C34878D82A}">
                    <a16:rowId xmlns:a16="http://schemas.microsoft.com/office/drawing/2014/main" val="136664503"/>
                  </a:ext>
                </a:extLst>
              </a:tr>
              <a:tr h="301469">
                <a:tc>
                  <a:txBody>
                    <a:bodyPr/>
                    <a:lstStyle/>
                    <a:p>
                      <a:pPr rtl="0" fontAlgn="b"/>
                      <a:r>
                        <a:rPr lang="en-IN" sz="1600">
                          <a:effectLst/>
                        </a:rPr>
                        <a:t>TS7</a:t>
                      </a:r>
                    </a:p>
                  </a:txBody>
                  <a:tcPr marL="6134" marR="6134" marT="4088" marB="4088" anchor="b"/>
                </a:tc>
                <a:tc>
                  <a:txBody>
                    <a:bodyPr/>
                    <a:lstStyle/>
                    <a:p>
                      <a:pPr rtl="0" fontAlgn="b">
                        <a:buNone/>
                      </a:pPr>
                      <a:r>
                        <a:rPr lang="en-IN" sz="1600" dirty="0">
                          <a:effectLst/>
                        </a:rPr>
                        <a:t>Set up goal setting feature</a:t>
                      </a:r>
                    </a:p>
                  </a:txBody>
                  <a:tcPr marL="0" marR="0" marT="4088" marB="4088" anchor="b"/>
                </a:tc>
                <a:extLst>
                  <a:ext uri="{0D108BD9-81ED-4DB2-BD59-A6C34878D82A}">
                    <a16:rowId xmlns:a16="http://schemas.microsoft.com/office/drawing/2014/main" val="2902698456"/>
                  </a:ext>
                </a:extLst>
              </a:tr>
              <a:tr h="301469">
                <a:tc>
                  <a:txBody>
                    <a:bodyPr/>
                    <a:lstStyle/>
                    <a:p>
                      <a:pPr rtl="0" fontAlgn="b"/>
                      <a:r>
                        <a:rPr lang="en-IN" sz="1600">
                          <a:effectLst/>
                        </a:rPr>
                        <a:t>TS8</a:t>
                      </a:r>
                    </a:p>
                  </a:txBody>
                  <a:tcPr marL="6134" marR="6134" marT="4088" marB="4088" anchor="b"/>
                </a:tc>
                <a:tc>
                  <a:txBody>
                    <a:bodyPr/>
                    <a:lstStyle/>
                    <a:p>
                      <a:pPr rtl="0" fontAlgn="b">
                        <a:buNone/>
                      </a:pPr>
                      <a:r>
                        <a:rPr lang="en-IN" sz="1600" dirty="0">
                          <a:effectLst/>
                        </a:rPr>
                        <a:t>Add macro breakdown logic to dashboard</a:t>
                      </a:r>
                    </a:p>
                  </a:txBody>
                  <a:tcPr marL="0" marR="0" marT="4088" marB="4088" anchor="b"/>
                </a:tc>
                <a:extLst>
                  <a:ext uri="{0D108BD9-81ED-4DB2-BD59-A6C34878D82A}">
                    <a16:rowId xmlns:a16="http://schemas.microsoft.com/office/drawing/2014/main" val="3488880533"/>
                  </a:ext>
                </a:extLst>
              </a:tr>
              <a:tr h="301469">
                <a:tc>
                  <a:txBody>
                    <a:bodyPr/>
                    <a:lstStyle/>
                    <a:p>
                      <a:pPr rtl="0" fontAlgn="b"/>
                      <a:r>
                        <a:rPr lang="en-IN" sz="1600">
                          <a:effectLst/>
                        </a:rPr>
                        <a:t>TS9</a:t>
                      </a:r>
                    </a:p>
                  </a:txBody>
                  <a:tcPr marL="6134" marR="6134" marT="4088" marB="4088" anchor="b"/>
                </a:tc>
                <a:tc>
                  <a:txBody>
                    <a:bodyPr/>
                    <a:lstStyle/>
                    <a:p>
                      <a:pPr rtl="0" fontAlgn="b">
                        <a:buNone/>
                      </a:pPr>
                      <a:r>
                        <a:rPr lang="en-IN" sz="1600" dirty="0">
                          <a:effectLst/>
                        </a:rPr>
                        <a:t>Build meal history with edit/delete</a:t>
                      </a:r>
                    </a:p>
                  </a:txBody>
                  <a:tcPr marL="0" marR="0" marT="4088" marB="4088" anchor="b"/>
                </a:tc>
                <a:extLst>
                  <a:ext uri="{0D108BD9-81ED-4DB2-BD59-A6C34878D82A}">
                    <a16:rowId xmlns:a16="http://schemas.microsoft.com/office/drawing/2014/main" val="3592002913"/>
                  </a:ext>
                </a:extLst>
              </a:tr>
              <a:tr h="301469">
                <a:tc>
                  <a:txBody>
                    <a:bodyPr/>
                    <a:lstStyle/>
                    <a:p>
                      <a:pPr rtl="0" fontAlgn="b"/>
                      <a:r>
                        <a:rPr lang="en-IN" sz="1600">
                          <a:effectLst/>
                        </a:rPr>
                        <a:t>TS10</a:t>
                      </a:r>
                    </a:p>
                  </a:txBody>
                  <a:tcPr marL="6134" marR="6134" marT="4088" marB="4088" anchor="b"/>
                </a:tc>
                <a:tc>
                  <a:txBody>
                    <a:bodyPr/>
                    <a:lstStyle/>
                    <a:p>
                      <a:pPr rtl="0" fontAlgn="b">
                        <a:buNone/>
                      </a:pPr>
                      <a:r>
                        <a:rPr lang="en-IN" sz="1600" dirty="0">
                          <a:effectLst/>
                        </a:rPr>
                        <a:t>Build full meal history page</a:t>
                      </a:r>
                    </a:p>
                  </a:txBody>
                  <a:tcPr marL="0" marR="0" marT="4088" marB="4088" anchor="b"/>
                </a:tc>
                <a:extLst>
                  <a:ext uri="{0D108BD9-81ED-4DB2-BD59-A6C34878D82A}">
                    <a16:rowId xmlns:a16="http://schemas.microsoft.com/office/drawing/2014/main" val="434514257"/>
                  </a:ext>
                </a:extLst>
              </a:tr>
            </a:tbl>
          </a:graphicData>
        </a:graphic>
      </p:graphicFrame>
    </p:spTree>
    <p:extLst>
      <p:ext uri="{BB962C8B-B14F-4D97-AF65-F5344CB8AC3E}">
        <p14:creationId xmlns:p14="http://schemas.microsoft.com/office/powerpoint/2010/main" val="3485718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3C46-8D60-37CB-3D71-9E14B880A046}"/>
              </a:ext>
            </a:extLst>
          </p:cNvPr>
          <p:cNvSpPr>
            <a:spLocks noGrp="1"/>
          </p:cNvSpPr>
          <p:nvPr>
            <p:ph type="title"/>
          </p:nvPr>
        </p:nvSpPr>
        <p:spPr/>
        <p:txBody>
          <a:bodyPr/>
          <a:lstStyle/>
          <a:p>
            <a:r>
              <a:rPr lang="en-IN" dirty="0"/>
              <a:t>Team Velocity</a:t>
            </a:r>
            <a:endParaRPr lang="en-US" dirty="0"/>
          </a:p>
        </p:txBody>
      </p:sp>
      <p:sp>
        <p:nvSpPr>
          <p:cNvPr id="3" name="Content Placeholder 2">
            <a:extLst>
              <a:ext uri="{FF2B5EF4-FFF2-40B4-BE49-F238E27FC236}">
                <a16:creationId xmlns:a16="http://schemas.microsoft.com/office/drawing/2014/main" id="{1AA3023F-2E1B-066B-04CB-A2018C35E4F2}"/>
              </a:ext>
            </a:extLst>
          </p:cNvPr>
          <p:cNvSpPr>
            <a:spLocks noGrp="1"/>
          </p:cNvSpPr>
          <p:nvPr>
            <p:ph idx="1"/>
          </p:nvPr>
        </p:nvSpPr>
        <p:spPr>
          <a:xfrm>
            <a:off x="525717" y="2521886"/>
            <a:ext cx="10077557" cy="3453912"/>
          </a:xfrm>
        </p:spPr>
        <p:txBody>
          <a:bodyPr/>
          <a:lstStyle/>
          <a:p>
            <a:pPr marL="342900" indent="-342900">
              <a:buFont typeface="Arial" panose="020B0604020202020204" pitchFamily="34" charset="0"/>
              <a:buChar char="•"/>
            </a:pPr>
            <a:r>
              <a:rPr lang="en-IN" b="1" dirty="0"/>
              <a:t>Team Velocity:</a:t>
            </a:r>
            <a:r>
              <a:rPr lang="en-IN" dirty="0"/>
              <a:t> 28 story points</a:t>
            </a:r>
          </a:p>
          <a:p>
            <a:pPr marL="342900" indent="-342900">
              <a:buFont typeface="Arial" panose="020B0604020202020204" pitchFamily="34" charset="0"/>
              <a:buChar char="•"/>
            </a:pPr>
            <a:r>
              <a:rPr lang="en-IN" dirty="0"/>
              <a:t>All committed stories (28 points) were completed successfully.</a:t>
            </a:r>
            <a:endParaRPr lang="en-US" dirty="0"/>
          </a:p>
        </p:txBody>
      </p:sp>
    </p:spTree>
    <p:extLst>
      <p:ext uri="{BB962C8B-B14F-4D97-AF65-F5344CB8AC3E}">
        <p14:creationId xmlns:p14="http://schemas.microsoft.com/office/powerpoint/2010/main" val="2245003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6D0B1-EA43-E22D-4683-7838400E2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78D78-C240-F81B-EFC1-76F39F74B8CC}"/>
              </a:ext>
            </a:extLst>
          </p:cNvPr>
          <p:cNvSpPr>
            <a:spLocks noGrp="1"/>
          </p:cNvSpPr>
          <p:nvPr>
            <p:ph type="title"/>
          </p:nvPr>
        </p:nvSpPr>
        <p:spPr>
          <a:xfrm>
            <a:off x="489398" y="399245"/>
            <a:ext cx="5834130" cy="504065"/>
          </a:xfrm>
        </p:spPr>
        <p:txBody>
          <a:bodyPr>
            <a:normAutofit fontScale="90000"/>
          </a:bodyPr>
          <a:lstStyle/>
          <a:p>
            <a:r>
              <a:rPr lang="en-IN" dirty="0"/>
              <a:t>Historical Team Velocity</a:t>
            </a:r>
            <a:endParaRPr lang="en-US" dirty="0"/>
          </a:p>
        </p:txBody>
      </p:sp>
      <p:pic>
        <p:nvPicPr>
          <p:cNvPr id="7" name="Content Placeholder 6" descr="A graph with a pink and green square&#10;&#10;AI-generated content may be incorrect.">
            <a:extLst>
              <a:ext uri="{FF2B5EF4-FFF2-40B4-BE49-F238E27FC236}">
                <a16:creationId xmlns:a16="http://schemas.microsoft.com/office/drawing/2014/main" id="{8B635299-7EF0-3ACE-235A-AA5AE05F3A09}"/>
              </a:ext>
            </a:extLst>
          </p:cNvPr>
          <p:cNvPicPr>
            <a:picLocks noGrp="1" noChangeAspect="1"/>
          </p:cNvPicPr>
          <p:nvPr>
            <p:ph idx="1"/>
          </p:nvPr>
        </p:nvPicPr>
        <p:blipFill>
          <a:blip r:embed="rId2"/>
          <a:stretch>
            <a:fillRect/>
          </a:stretch>
        </p:blipFill>
        <p:spPr>
          <a:xfrm>
            <a:off x="1463135" y="1292933"/>
            <a:ext cx="10346791" cy="5165822"/>
          </a:xfrm>
        </p:spPr>
      </p:pic>
    </p:spTree>
    <p:extLst>
      <p:ext uri="{BB962C8B-B14F-4D97-AF65-F5344CB8AC3E}">
        <p14:creationId xmlns:p14="http://schemas.microsoft.com/office/powerpoint/2010/main" val="854245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E0FB90-6D28-6201-1DC2-531518A25537}"/>
              </a:ext>
            </a:extLst>
          </p:cNvPr>
          <p:cNvSpPr>
            <a:spLocks noGrp="1"/>
          </p:cNvSpPr>
          <p:nvPr>
            <p:ph type="title"/>
          </p:nvPr>
        </p:nvSpPr>
        <p:spPr>
          <a:xfrm>
            <a:off x="352689" y="283489"/>
            <a:ext cx="5339774" cy="801824"/>
          </a:xfrm>
        </p:spPr>
        <p:txBody>
          <a:bodyPr>
            <a:normAutofit/>
          </a:bodyPr>
          <a:lstStyle/>
          <a:p>
            <a:r>
              <a:rPr lang="en-IN" dirty="0"/>
              <a:t>Burndown Chart</a:t>
            </a:r>
            <a:endParaRPr lang="en-US" dirty="0"/>
          </a:p>
        </p:txBody>
      </p:sp>
      <p:grpSp>
        <p:nvGrpSpPr>
          <p:cNvPr id="13"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1" name="Freeform: Shape 20">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Content Placeholder 3">
            <a:extLst>
              <a:ext uri="{FF2B5EF4-FFF2-40B4-BE49-F238E27FC236}">
                <a16:creationId xmlns:a16="http://schemas.microsoft.com/office/drawing/2014/main" id="{24211A12-8DA6-68F1-73D8-F425E98ACBF4}"/>
              </a:ext>
            </a:extLst>
          </p:cNvPr>
          <p:cNvGraphicFramePr>
            <a:graphicFrameLocks noGrp="1"/>
          </p:cNvGraphicFramePr>
          <p:nvPr>
            <p:ph idx="1"/>
            <p:extLst>
              <p:ext uri="{D42A27DB-BD31-4B8C-83A1-F6EECF244321}">
                <p14:modId xmlns:p14="http://schemas.microsoft.com/office/powerpoint/2010/main" val="569169041"/>
              </p:ext>
            </p:extLst>
          </p:nvPr>
        </p:nvGraphicFramePr>
        <p:xfrm>
          <a:off x="352690" y="2112632"/>
          <a:ext cx="10423360" cy="38938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3378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E45F-829D-5AB6-6750-F398FC080F2A}"/>
              </a:ext>
            </a:extLst>
          </p:cNvPr>
          <p:cNvSpPr>
            <a:spLocks noGrp="1"/>
          </p:cNvSpPr>
          <p:nvPr>
            <p:ph type="title"/>
          </p:nvPr>
        </p:nvSpPr>
        <p:spPr/>
        <p:txBody>
          <a:bodyPr/>
          <a:lstStyle/>
          <a:p>
            <a:r>
              <a:rPr lang="en-IN" dirty="0"/>
              <a:t>Completed/Committed Ratio</a:t>
            </a:r>
            <a:endParaRPr lang="en-US" dirty="0"/>
          </a:p>
        </p:txBody>
      </p:sp>
      <p:sp>
        <p:nvSpPr>
          <p:cNvPr id="3" name="Content Placeholder 2">
            <a:extLst>
              <a:ext uri="{FF2B5EF4-FFF2-40B4-BE49-F238E27FC236}">
                <a16:creationId xmlns:a16="http://schemas.microsoft.com/office/drawing/2014/main" id="{DD8897F2-9A04-A21C-28FD-39435AE5A7E4}"/>
              </a:ext>
            </a:extLst>
          </p:cNvPr>
          <p:cNvSpPr>
            <a:spLocks noGrp="1"/>
          </p:cNvSpPr>
          <p:nvPr>
            <p:ph idx="1"/>
          </p:nvPr>
        </p:nvSpPr>
        <p:spPr/>
        <p:txBody>
          <a:bodyPr>
            <a:normAutofit lnSpcReduction="10000"/>
          </a:bodyPr>
          <a:lstStyle/>
          <a:p>
            <a:pPr>
              <a:buNone/>
            </a:pPr>
            <a:r>
              <a:rPr lang="en-IN" b="1" dirty="0"/>
              <a:t>Sprint 1</a:t>
            </a:r>
            <a:br>
              <a:rPr lang="en-IN" dirty="0"/>
            </a:br>
            <a:r>
              <a:rPr lang="en-IN" dirty="0"/>
              <a:t>Committed: 34 story points</a:t>
            </a:r>
            <a:br>
              <a:rPr lang="en-IN" dirty="0"/>
            </a:br>
            <a:r>
              <a:rPr lang="en-IN" dirty="0"/>
              <a:t>Completed: 34 story points</a:t>
            </a:r>
            <a:br>
              <a:rPr lang="en-IN" dirty="0"/>
            </a:br>
            <a:r>
              <a:rPr lang="en-IN" dirty="0"/>
              <a:t>Completed/Committed Ratio: 34 / 34 = 100%</a:t>
            </a:r>
          </a:p>
          <a:p>
            <a:pPr>
              <a:buNone/>
            </a:pPr>
            <a:r>
              <a:rPr lang="en-IN" b="1" dirty="0"/>
              <a:t>Sprint 2</a:t>
            </a:r>
            <a:br>
              <a:rPr lang="en-IN" dirty="0"/>
            </a:br>
            <a:r>
              <a:rPr lang="en-IN" dirty="0"/>
              <a:t>Committed: 28 story points</a:t>
            </a:r>
            <a:br>
              <a:rPr lang="en-IN" dirty="0"/>
            </a:br>
            <a:r>
              <a:rPr lang="en-IN" dirty="0"/>
              <a:t>Completed: 28 story points</a:t>
            </a:r>
            <a:br>
              <a:rPr lang="en-IN" dirty="0"/>
            </a:br>
            <a:r>
              <a:rPr lang="en-IN" dirty="0"/>
              <a:t>Completed/Committed Ratio: 28 / 28 = 100%</a:t>
            </a:r>
          </a:p>
          <a:p>
            <a:r>
              <a:rPr lang="en-IN" b="1" dirty="0"/>
              <a:t>Average Completed/Committed Ratio (Sprint 1 &amp; 2)</a:t>
            </a:r>
            <a:br>
              <a:rPr lang="en-IN" dirty="0"/>
            </a:br>
            <a:r>
              <a:rPr lang="en-IN" dirty="0"/>
              <a:t>(100% + 100%) / 2 = 100%</a:t>
            </a:r>
          </a:p>
        </p:txBody>
      </p:sp>
    </p:spTree>
    <p:extLst>
      <p:ext uri="{BB962C8B-B14F-4D97-AF65-F5344CB8AC3E}">
        <p14:creationId xmlns:p14="http://schemas.microsoft.com/office/powerpoint/2010/main" val="99602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C5416-ADA4-BEDB-9257-864D1B425673}"/>
              </a:ext>
            </a:extLst>
          </p:cNvPr>
          <p:cNvSpPr>
            <a:spLocks noGrp="1"/>
          </p:cNvSpPr>
          <p:nvPr>
            <p:ph type="title"/>
          </p:nvPr>
        </p:nvSpPr>
        <p:spPr>
          <a:xfrm>
            <a:off x="529809" y="429457"/>
            <a:ext cx="5577547" cy="1584378"/>
          </a:xfrm>
        </p:spPr>
        <p:txBody>
          <a:bodyPr vert="horz" lIns="91440" tIns="45720" rIns="91440" bIns="45720" rtlCol="0" anchor="t">
            <a:normAutofit/>
          </a:bodyPr>
          <a:lstStyle/>
          <a:p>
            <a:r>
              <a:rPr lang="en-US" sz="4000" dirty="0"/>
              <a:t>Retrospective</a:t>
            </a:r>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43BFC43D-0A3E-08CE-6CA3-D16EB78A2F25}"/>
              </a:ext>
            </a:extLst>
          </p:cNvPr>
          <p:cNvPicPr>
            <a:picLocks noChangeAspect="1"/>
          </p:cNvPicPr>
          <p:nvPr/>
        </p:nvPicPr>
        <p:blipFill>
          <a:blip r:embed="rId2"/>
          <a:stretch>
            <a:fillRect/>
          </a:stretch>
        </p:blipFill>
        <p:spPr>
          <a:xfrm>
            <a:off x="378496" y="1471757"/>
            <a:ext cx="10304395" cy="4758138"/>
          </a:xfrm>
          <a:prstGeom prst="rect">
            <a:avLst/>
          </a:prstGeom>
        </p:spPr>
      </p:pic>
    </p:spTree>
    <p:extLst>
      <p:ext uri="{BB962C8B-B14F-4D97-AF65-F5344CB8AC3E}">
        <p14:creationId xmlns:p14="http://schemas.microsoft.com/office/powerpoint/2010/main" val="549793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70B1C-E710-D9E3-A057-AC297FDFB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C4F41-FE55-B089-1EB2-A557F5FB7E86}"/>
              </a:ext>
            </a:extLst>
          </p:cNvPr>
          <p:cNvSpPr>
            <a:spLocks noGrp="1"/>
          </p:cNvSpPr>
          <p:nvPr>
            <p:ph type="title"/>
          </p:nvPr>
        </p:nvSpPr>
        <p:spPr/>
        <p:txBody>
          <a:bodyPr/>
          <a:lstStyle/>
          <a:p>
            <a:r>
              <a:rPr lang="en-IN" b="1" dirty="0"/>
              <a:t>Team Member Roles and Responsibilities</a:t>
            </a:r>
            <a:endParaRPr lang="en-US" dirty="0"/>
          </a:p>
        </p:txBody>
      </p:sp>
      <p:sp>
        <p:nvSpPr>
          <p:cNvPr id="4" name="TextBox 3">
            <a:extLst>
              <a:ext uri="{FF2B5EF4-FFF2-40B4-BE49-F238E27FC236}">
                <a16:creationId xmlns:a16="http://schemas.microsoft.com/office/drawing/2014/main" id="{A3C0376C-F481-E956-051C-FB113E606842}"/>
              </a:ext>
            </a:extLst>
          </p:cNvPr>
          <p:cNvSpPr txBox="1"/>
          <p:nvPr/>
        </p:nvSpPr>
        <p:spPr>
          <a:xfrm>
            <a:off x="635726" y="4868091"/>
            <a:ext cx="3265714" cy="646331"/>
          </a:xfrm>
          <a:prstGeom prst="rect">
            <a:avLst/>
          </a:prstGeom>
          <a:noFill/>
        </p:spPr>
        <p:txBody>
          <a:bodyPr wrap="square" rtlCol="0">
            <a:spAutoFit/>
          </a:bodyPr>
          <a:lstStyle/>
          <a:p>
            <a:r>
              <a:rPr lang="en-IN" b="1" dirty="0"/>
              <a:t>Sai Bhargav Ram </a:t>
            </a:r>
            <a:r>
              <a:rPr lang="en-IN" b="1" dirty="0" err="1"/>
              <a:t>Koduru</a:t>
            </a:r>
            <a:r>
              <a:rPr lang="en-IN" dirty="0"/>
              <a:t> – Backend Developer</a:t>
            </a:r>
            <a:endParaRPr lang="en-US" dirty="0"/>
          </a:p>
        </p:txBody>
      </p:sp>
      <p:sp>
        <p:nvSpPr>
          <p:cNvPr id="5" name="TextBox 4">
            <a:extLst>
              <a:ext uri="{FF2B5EF4-FFF2-40B4-BE49-F238E27FC236}">
                <a16:creationId xmlns:a16="http://schemas.microsoft.com/office/drawing/2014/main" id="{C782980C-F838-DBA2-C67D-1AEC847D8240}"/>
              </a:ext>
            </a:extLst>
          </p:cNvPr>
          <p:cNvSpPr txBox="1"/>
          <p:nvPr/>
        </p:nvSpPr>
        <p:spPr>
          <a:xfrm>
            <a:off x="4297680" y="4868090"/>
            <a:ext cx="3265714" cy="923330"/>
          </a:xfrm>
          <a:prstGeom prst="rect">
            <a:avLst/>
          </a:prstGeom>
          <a:noFill/>
        </p:spPr>
        <p:txBody>
          <a:bodyPr wrap="square" rtlCol="0">
            <a:spAutoFit/>
          </a:bodyPr>
          <a:lstStyle/>
          <a:p>
            <a:r>
              <a:rPr lang="en-IN" b="1" dirty="0"/>
              <a:t>Saikumar Gone</a:t>
            </a:r>
            <a:r>
              <a:rPr lang="en-IN" dirty="0"/>
              <a:t> – Machine Learning Engineer- Scrum Master </a:t>
            </a:r>
            <a:endParaRPr lang="en-US" dirty="0"/>
          </a:p>
        </p:txBody>
      </p:sp>
      <p:sp>
        <p:nvSpPr>
          <p:cNvPr id="6" name="TextBox 5">
            <a:extLst>
              <a:ext uri="{FF2B5EF4-FFF2-40B4-BE49-F238E27FC236}">
                <a16:creationId xmlns:a16="http://schemas.microsoft.com/office/drawing/2014/main" id="{12B22B2C-DCD0-4E27-27AB-8F714B330345}"/>
              </a:ext>
            </a:extLst>
          </p:cNvPr>
          <p:cNvSpPr txBox="1"/>
          <p:nvPr/>
        </p:nvSpPr>
        <p:spPr>
          <a:xfrm>
            <a:off x="8107680" y="4868090"/>
            <a:ext cx="3265714" cy="646331"/>
          </a:xfrm>
          <a:prstGeom prst="rect">
            <a:avLst/>
          </a:prstGeom>
          <a:noFill/>
        </p:spPr>
        <p:txBody>
          <a:bodyPr wrap="square" rtlCol="0">
            <a:spAutoFit/>
          </a:bodyPr>
          <a:lstStyle/>
          <a:p>
            <a:r>
              <a:rPr lang="en-IN" b="1" dirty="0" err="1"/>
              <a:t>Kariveda</a:t>
            </a:r>
            <a:r>
              <a:rPr lang="en-IN" b="1" dirty="0"/>
              <a:t> </a:t>
            </a:r>
            <a:r>
              <a:rPr lang="en-IN" b="1" dirty="0" err="1"/>
              <a:t>Vikranth</a:t>
            </a:r>
            <a:r>
              <a:rPr lang="en-IN" b="1" dirty="0"/>
              <a:t> Reddy</a:t>
            </a:r>
            <a:r>
              <a:rPr lang="en-IN" dirty="0"/>
              <a:t> – Machine Learning Engineer</a:t>
            </a:r>
          </a:p>
        </p:txBody>
      </p:sp>
      <p:pic>
        <p:nvPicPr>
          <p:cNvPr id="10" name="Picture 9" descr="A person in a denim shirt&#10;&#10;AI-generated content may be incorrect.">
            <a:extLst>
              <a:ext uri="{FF2B5EF4-FFF2-40B4-BE49-F238E27FC236}">
                <a16:creationId xmlns:a16="http://schemas.microsoft.com/office/drawing/2014/main" id="{A9AE765E-FEDC-1466-3709-EE7E29BDDB92}"/>
              </a:ext>
            </a:extLst>
          </p:cNvPr>
          <p:cNvPicPr>
            <a:picLocks noChangeAspect="1"/>
          </p:cNvPicPr>
          <p:nvPr/>
        </p:nvPicPr>
        <p:blipFill>
          <a:blip r:embed="rId2"/>
          <a:stretch>
            <a:fillRect/>
          </a:stretch>
        </p:blipFill>
        <p:spPr>
          <a:xfrm>
            <a:off x="833754" y="2803358"/>
            <a:ext cx="2166473" cy="1942011"/>
          </a:xfrm>
          <a:prstGeom prst="rect">
            <a:avLst/>
          </a:prstGeom>
        </p:spPr>
      </p:pic>
      <p:pic>
        <p:nvPicPr>
          <p:cNvPr id="12" name="Picture 11" descr="A person standing in front of a fountain&#10;&#10;AI-generated content may be incorrect.">
            <a:extLst>
              <a:ext uri="{FF2B5EF4-FFF2-40B4-BE49-F238E27FC236}">
                <a16:creationId xmlns:a16="http://schemas.microsoft.com/office/drawing/2014/main" id="{B174F3F3-133B-C1DC-564B-AA0B70D043AB}"/>
              </a:ext>
            </a:extLst>
          </p:cNvPr>
          <p:cNvPicPr>
            <a:picLocks noChangeAspect="1"/>
          </p:cNvPicPr>
          <p:nvPr/>
        </p:nvPicPr>
        <p:blipFill>
          <a:blip r:embed="rId3"/>
          <a:stretch>
            <a:fillRect/>
          </a:stretch>
        </p:blipFill>
        <p:spPr>
          <a:xfrm>
            <a:off x="4669716" y="2803358"/>
            <a:ext cx="2166473" cy="1968739"/>
          </a:xfrm>
          <a:prstGeom prst="rect">
            <a:avLst/>
          </a:prstGeom>
        </p:spPr>
      </p:pic>
      <p:pic>
        <p:nvPicPr>
          <p:cNvPr id="14" name="Picture 13" descr="A person standing in front of a wall&#10;&#10;AI-generated content may be incorrect.">
            <a:extLst>
              <a:ext uri="{FF2B5EF4-FFF2-40B4-BE49-F238E27FC236}">
                <a16:creationId xmlns:a16="http://schemas.microsoft.com/office/drawing/2014/main" id="{ADCAF63D-60A1-75F9-5CB0-4ACC0847FF40}"/>
              </a:ext>
            </a:extLst>
          </p:cNvPr>
          <p:cNvPicPr>
            <a:picLocks noChangeAspect="1"/>
          </p:cNvPicPr>
          <p:nvPr/>
        </p:nvPicPr>
        <p:blipFill>
          <a:blip r:embed="rId4"/>
          <a:stretch>
            <a:fillRect/>
          </a:stretch>
        </p:blipFill>
        <p:spPr>
          <a:xfrm>
            <a:off x="8444718" y="2803358"/>
            <a:ext cx="2395424" cy="1968739"/>
          </a:xfrm>
          <a:prstGeom prst="rect">
            <a:avLst/>
          </a:prstGeom>
        </p:spPr>
      </p:pic>
    </p:spTree>
    <p:extLst>
      <p:ext uri="{BB962C8B-B14F-4D97-AF65-F5344CB8AC3E}">
        <p14:creationId xmlns:p14="http://schemas.microsoft.com/office/powerpoint/2010/main" val="100739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5A52C-1BDC-7F8F-4EED-940A281AA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38662-3066-00AF-98F6-3BBF2987BBB6}"/>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3 Planning</a:t>
            </a:r>
          </a:p>
        </p:txBody>
      </p:sp>
      <p:graphicFrame>
        <p:nvGraphicFramePr>
          <p:cNvPr id="4" name="Table 3">
            <a:extLst>
              <a:ext uri="{FF2B5EF4-FFF2-40B4-BE49-F238E27FC236}">
                <a16:creationId xmlns:a16="http://schemas.microsoft.com/office/drawing/2014/main" id="{95F7FC46-3771-DD19-1A5B-D032780371E8}"/>
              </a:ext>
            </a:extLst>
          </p:cNvPr>
          <p:cNvGraphicFramePr>
            <a:graphicFrameLocks noGrp="1"/>
          </p:cNvGraphicFramePr>
          <p:nvPr/>
        </p:nvGraphicFramePr>
        <p:xfrm>
          <a:off x="451473" y="1918607"/>
          <a:ext cx="10978912" cy="3515388"/>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US11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As a user, I want to see calories and nutrients after entering my meal so that I know what I’m eating.</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t>Users enter food items manually. </a:t>
                      </a:r>
                      <a:br>
                        <a:rPr lang="en-IN" sz="1000" dirty="0"/>
                      </a:br>
                      <a:r>
                        <a:rPr lang="en-IN" sz="1000" dirty="0"/>
                        <a:t>Calories, protein, carbs, and fats are displayed. </a:t>
                      </a:r>
                      <a:br>
                        <a:rPr lang="en-IN" sz="1000" dirty="0"/>
                      </a:br>
                      <a:r>
                        <a:rPr lang="en-IN" sz="1000" dirty="0"/>
                        <a:t>Data is saved to the meal log.</a:t>
                      </a:r>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Calorie &amp; Nutrition Display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r h="655745">
                <a:tc>
                  <a:txBody>
                    <a:bodyPr/>
                    <a:lstStyle/>
                    <a:p>
                      <a:pPr rtl="0" fontAlgn="b"/>
                      <a:r>
                        <a:rPr lang="en-IN" sz="1000">
                          <a:effectLst/>
                        </a:rPr>
                        <a:t>US12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to see a weekly progress report so that I can track my long-term trends.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Weekly calories graph shown </a:t>
                      </a:r>
                      <a:br>
                        <a:rPr lang="en-IN" sz="1000">
                          <a:effectLst/>
                        </a:rPr>
                      </a:br>
                      <a:r>
                        <a:rPr lang="en-IN" sz="1000">
                          <a:effectLst/>
                        </a:rPr>
                        <a:t>Weekly macro average shown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17725700"/>
                  </a:ext>
                </a:extLst>
              </a:tr>
              <a:tr h="655745">
                <a:tc>
                  <a:txBody>
                    <a:bodyPr/>
                    <a:lstStyle/>
                    <a:p>
                      <a:pPr rtl="0" fontAlgn="b"/>
                      <a:r>
                        <a:rPr lang="en-IN" sz="1000">
                          <a:effectLst/>
                        </a:rPr>
                        <a:t>US13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As a user, I want a settings page to manage my preferences so that I can customize the app.</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User can set units (metric/imperial) </a:t>
                      </a:r>
                      <a:br>
                        <a:rPr lang="en-IN" sz="1000">
                          <a:effectLst/>
                        </a:rPr>
                      </a:br>
                      <a:r>
                        <a:rPr lang="en-IN" sz="1000">
                          <a:effectLst/>
                        </a:rPr>
                        <a:t>User can change goal </a:t>
                      </a:r>
                      <a:br>
                        <a:rPr lang="en-IN" sz="1000">
                          <a:effectLst/>
                        </a:rPr>
                      </a:br>
                      <a:r>
                        <a:rPr lang="en-IN" sz="1000">
                          <a:effectLst/>
                        </a:rPr>
                        <a:t>Changes saved immediately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a:effectLst/>
                        </a:rPr>
                        <a:t>Settings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64401329"/>
                  </a:ext>
                </a:extLst>
              </a:tr>
              <a:tr h="655745">
                <a:tc>
                  <a:txBody>
                    <a:bodyPr/>
                    <a:lstStyle/>
                    <a:p>
                      <a:pPr rtl="0" fontAlgn="b"/>
                      <a:r>
                        <a:rPr lang="en-IN" sz="1000" dirty="0">
                          <a:effectLst/>
                        </a:rPr>
                        <a:t>TS11</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AI-based calorie &amp;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t>Users enter food items manually. </a:t>
                      </a:r>
                      <a:br>
                        <a:rPr lang="en-IN" sz="1000" dirty="0"/>
                      </a:br>
                      <a:r>
                        <a:rPr lang="en-IN" sz="1000" dirty="0"/>
                        <a:t>AI calculates calories, protein, carbs, and fats. </a:t>
                      </a:r>
                      <a:br>
                        <a:rPr lang="en-IN" sz="1000" dirty="0"/>
                      </a:br>
                      <a:r>
                        <a:rPr lang="en-IN" sz="1000" dirty="0"/>
                        <a:t>Data is saved to the meal log.</a:t>
                      </a:r>
                      <a:endParaRPr lang="en-IN" sz="1000" dirty="0">
                        <a:effectLst/>
                      </a:endParaRP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AI-Based Nutrition Calculation</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5</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1127645"/>
                  </a:ext>
                </a:extLst>
              </a:tr>
              <a:tr h="644688">
                <a:tc>
                  <a:txBody>
                    <a:bodyPr/>
                    <a:lstStyle/>
                    <a:p>
                      <a:pPr rtl="0" fontAlgn="b"/>
                      <a:r>
                        <a:rPr lang="en-IN" sz="1000">
                          <a:effectLst/>
                        </a:rPr>
                        <a:t>TS12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Build weekly progress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Backend calculates 7-day summary </a:t>
                      </a:r>
                      <a:br>
                        <a:rPr lang="en-IN" sz="1000">
                          <a:effectLst/>
                        </a:rPr>
                      </a:br>
                      <a:r>
                        <a:rPr lang="en-IN" sz="1000">
                          <a:effectLst/>
                        </a:rPr>
                        <a:t>UI shows graph &amp; macro summary</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rtl="0" fontAlgn="b"/>
                      <a:r>
                        <a:rPr lang="en-IN" sz="1000">
                          <a:effectLst/>
                        </a:rPr>
                        <a:t>Progress Report</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277293749"/>
                  </a:ext>
                </a:extLst>
              </a:tr>
            </a:tbl>
          </a:graphicData>
        </a:graphic>
      </p:graphicFrame>
    </p:spTree>
    <p:extLst>
      <p:ext uri="{BB962C8B-B14F-4D97-AF65-F5344CB8AC3E}">
        <p14:creationId xmlns:p14="http://schemas.microsoft.com/office/powerpoint/2010/main" val="1952201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331C3-C696-6FF9-D151-126E4812E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AD530-90F8-5078-8566-392DD805DE84}"/>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Sprint 3 Planning</a:t>
            </a:r>
          </a:p>
        </p:txBody>
      </p:sp>
      <p:graphicFrame>
        <p:nvGraphicFramePr>
          <p:cNvPr id="4" name="Table 3">
            <a:extLst>
              <a:ext uri="{FF2B5EF4-FFF2-40B4-BE49-F238E27FC236}">
                <a16:creationId xmlns:a16="http://schemas.microsoft.com/office/drawing/2014/main" id="{B8D46F10-F02C-2013-0F6A-C5A40FB65BD8}"/>
              </a:ext>
            </a:extLst>
          </p:cNvPr>
          <p:cNvGraphicFramePr>
            <a:graphicFrameLocks noGrp="1"/>
          </p:cNvGraphicFramePr>
          <p:nvPr>
            <p:extLst>
              <p:ext uri="{D42A27DB-BD31-4B8C-83A1-F6EECF244321}">
                <p14:modId xmlns:p14="http://schemas.microsoft.com/office/powerpoint/2010/main" val="1627785754"/>
              </p:ext>
            </p:extLst>
          </p:nvPr>
        </p:nvGraphicFramePr>
        <p:xfrm>
          <a:off x="451473" y="1918607"/>
          <a:ext cx="10978912" cy="903465"/>
        </p:xfrm>
        <a:graphic>
          <a:graphicData uri="http://schemas.openxmlformats.org/drawingml/2006/table">
            <a:tbl>
              <a:tblPr firstRow="1" bandRow="1">
                <a:noFill/>
              </a:tblPr>
              <a:tblGrid>
                <a:gridCol w="785643">
                  <a:extLst>
                    <a:ext uri="{9D8B030D-6E8A-4147-A177-3AD203B41FA5}">
                      <a16:colId xmlns:a16="http://schemas.microsoft.com/office/drawing/2014/main" val="2707648992"/>
                    </a:ext>
                  </a:extLst>
                </a:gridCol>
                <a:gridCol w="3239708">
                  <a:extLst>
                    <a:ext uri="{9D8B030D-6E8A-4147-A177-3AD203B41FA5}">
                      <a16:colId xmlns:a16="http://schemas.microsoft.com/office/drawing/2014/main" val="2942367280"/>
                    </a:ext>
                  </a:extLst>
                </a:gridCol>
                <a:gridCol w="3131141">
                  <a:extLst>
                    <a:ext uri="{9D8B030D-6E8A-4147-A177-3AD203B41FA5}">
                      <a16:colId xmlns:a16="http://schemas.microsoft.com/office/drawing/2014/main" val="4206813041"/>
                    </a:ext>
                  </a:extLst>
                </a:gridCol>
                <a:gridCol w="1619422">
                  <a:extLst>
                    <a:ext uri="{9D8B030D-6E8A-4147-A177-3AD203B41FA5}">
                      <a16:colId xmlns:a16="http://schemas.microsoft.com/office/drawing/2014/main" val="2802798332"/>
                    </a:ext>
                  </a:extLst>
                </a:gridCol>
                <a:gridCol w="1289432">
                  <a:extLst>
                    <a:ext uri="{9D8B030D-6E8A-4147-A177-3AD203B41FA5}">
                      <a16:colId xmlns:a16="http://schemas.microsoft.com/office/drawing/2014/main" val="1879045154"/>
                    </a:ext>
                  </a:extLst>
                </a:gridCol>
                <a:gridCol w="913566">
                  <a:extLst>
                    <a:ext uri="{9D8B030D-6E8A-4147-A177-3AD203B41FA5}">
                      <a16:colId xmlns:a16="http://schemas.microsoft.com/office/drawing/2014/main" val="1767246432"/>
                    </a:ext>
                  </a:extLst>
                </a:gridCol>
              </a:tblGrid>
              <a:tr h="222962">
                <a:tc>
                  <a:txBody>
                    <a:bodyPr/>
                    <a:lstStyle/>
                    <a:p>
                      <a:pPr algn="ctr" rtl="0" fontAlgn="b"/>
                      <a:r>
                        <a:rPr lang="en-IN" sz="1200" b="1" dirty="0">
                          <a:solidFill>
                            <a:schemeClr val="tx1">
                              <a:lumMod val="75000"/>
                              <a:lumOff val="25000"/>
                            </a:schemeClr>
                          </a:solidFill>
                          <a:effectLst/>
                        </a:rPr>
                        <a:t>ID</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User Stories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Acceptance Criteria</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a:solidFill>
                            <a:schemeClr val="tx1">
                              <a:lumMod val="75000"/>
                              <a:lumOff val="25000"/>
                            </a:schemeClr>
                          </a:solidFill>
                          <a:effectLst/>
                        </a:rPr>
                        <a:t>Feature</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Story Points</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a:txBody>
                    <a:bodyPr/>
                    <a:lstStyle/>
                    <a:p>
                      <a:pPr algn="ctr" rtl="0" fontAlgn="b"/>
                      <a:r>
                        <a:rPr lang="en-IN" sz="1200" b="1" dirty="0">
                          <a:solidFill>
                            <a:schemeClr val="tx1">
                              <a:lumMod val="75000"/>
                              <a:lumOff val="25000"/>
                            </a:schemeClr>
                          </a:solidFill>
                          <a:effectLst/>
                        </a:rPr>
                        <a:t>Sprint</a:t>
                      </a:r>
                    </a:p>
                  </a:txBody>
                  <a:tcPr marL="64840" marR="48631" marT="32420" marB="32420" anchor="b">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911697630"/>
                  </a:ext>
                </a:extLst>
              </a:tr>
              <a:tr h="655745">
                <a:tc>
                  <a:txBody>
                    <a:bodyPr/>
                    <a:lstStyle/>
                    <a:p>
                      <a:pPr rtl="0" fontAlgn="b"/>
                      <a:r>
                        <a:rPr lang="en-IN" sz="1000" dirty="0">
                          <a:effectLst/>
                        </a:rPr>
                        <a:t>TS13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Build settings page backend &amp;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Preferences saved per user </a:t>
                      </a:r>
                      <a:br>
                        <a:rPr lang="en-IN" sz="1000" dirty="0">
                          <a:effectLst/>
                        </a:rPr>
                      </a:br>
                      <a:r>
                        <a:rPr lang="en-IN" sz="1000" dirty="0">
                          <a:effectLst/>
                        </a:rPr>
                        <a:t>Changes reflected in dashboard </a:t>
                      </a:r>
                      <a:br>
                        <a:rPr lang="en-IN" sz="1000" dirty="0">
                          <a:effectLst/>
                        </a:rPr>
                      </a:br>
                      <a:r>
                        <a:rPr lang="en-IN" sz="1000" dirty="0">
                          <a:effectLst/>
                        </a:rPr>
                        <a:t>Supports units and goals</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rtl="0" fontAlgn="b"/>
                      <a:r>
                        <a:rPr lang="en-IN" sz="1000" dirty="0">
                          <a:effectLst/>
                        </a:rPr>
                        <a:t>Settings Backend + UI</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2</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r" rtl="0" fontAlgn="b"/>
                      <a:r>
                        <a:rPr lang="en-IN" sz="1000" dirty="0">
                          <a:effectLst/>
                        </a:rPr>
                        <a:t>3</a:t>
                      </a:r>
                    </a:p>
                  </a:txBody>
                  <a:tcPr marL="28575" marR="28575" marT="19050" marB="1905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32318931"/>
                  </a:ext>
                </a:extLst>
              </a:tr>
            </a:tbl>
          </a:graphicData>
        </a:graphic>
      </p:graphicFrame>
    </p:spTree>
    <p:extLst>
      <p:ext uri="{BB962C8B-B14F-4D97-AF65-F5344CB8AC3E}">
        <p14:creationId xmlns:p14="http://schemas.microsoft.com/office/powerpoint/2010/main" val="945381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0EEABF2-025C-F10B-1941-63C5D2E6B031}"/>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screenshot of a phone&#10;&#10;AI-generated content may be incorrect.">
            <a:extLst>
              <a:ext uri="{FF2B5EF4-FFF2-40B4-BE49-F238E27FC236}">
                <a16:creationId xmlns:a16="http://schemas.microsoft.com/office/drawing/2014/main" id="{1EF501F2-1BF5-ED55-25BE-B5AE73DA78AB}"/>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2" name="Freeform: Shape 41">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oup 43">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5" name="Freeform: Shape 44">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09792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EB20C85-2DF1-9904-496A-65F304DD7B46}"/>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D794C9B-B263-1C4B-183C-6DB33AD3B8CA}"/>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pineapple on a counter&#10;&#10;AI-generated content may be incorrect.">
            <a:extLst>
              <a:ext uri="{FF2B5EF4-FFF2-40B4-BE49-F238E27FC236}">
                <a16:creationId xmlns:a16="http://schemas.microsoft.com/office/drawing/2014/main" id="{118D6CAA-29A4-6B5C-36B5-71B9938C5D1D}"/>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48646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254DEF4-2D29-3ACA-3EC9-41415CF5F1B3}"/>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885665A-0496-73B4-6475-AE5DEF3A4C16}"/>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screenshot of a phone&#10;&#10;AI-generated content may be incorrect.">
            <a:extLst>
              <a:ext uri="{FF2B5EF4-FFF2-40B4-BE49-F238E27FC236}">
                <a16:creationId xmlns:a16="http://schemas.microsoft.com/office/drawing/2014/main" id="{98C8102B-9DC3-0B60-A9B6-2D70F3E34BEB}"/>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2" name="Freeform: Shape 41">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oup 43">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5" name="Freeform: Shape 44">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8700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6B19D3E-C87D-CFAD-50B6-1BF4A69D69B7}"/>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EC87500-19F8-C844-777E-B78BA0146A87}"/>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Application Screenshots</a:t>
            </a:r>
          </a:p>
        </p:txBody>
      </p:sp>
      <p:grpSp>
        <p:nvGrpSpPr>
          <p:cNvPr id="33"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screenshot of a phone&#10;&#10;AI-generated content may be incorrect.">
            <a:extLst>
              <a:ext uri="{FF2B5EF4-FFF2-40B4-BE49-F238E27FC236}">
                <a16:creationId xmlns:a16="http://schemas.microsoft.com/office/drawing/2014/main" id="{E2FE1CA5-838C-5734-103A-64086C65364D}"/>
              </a:ext>
            </a:extLst>
          </p:cNvPr>
          <p:cNvPicPr>
            <a:picLocks noChangeAspect="1"/>
          </p:cNvPicPr>
          <p:nvPr/>
        </p:nvPicPr>
        <p:blipFill>
          <a:blip r:embed="rId2"/>
          <a:stretch>
            <a:fillRect/>
          </a:stretch>
        </p:blipFill>
        <p:spPr>
          <a:xfrm>
            <a:off x="7490282" y="589788"/>
            <a:ext cx="2626269" cy="5678424"/>
          </a:xfrm>
          <a:prstGeom prst="rect">
            <a:avLst/>
          </a:prstGeom>
        </p:spPr>
      </p:pic>
      <p:sp>
        <p:nvSpPr>
          <p:cNvPr id="43" name="Freeform: Shape 4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702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6ACFC8A-5E38-2B59-B068-1516CE205AD3}"/>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FCB0CF3-A09E-CF3F-4FEA-300FC5398FFD}"/>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Application Screenshots</a:t>
            </a:r>
          </a:p>
        </p:txBody>
      </p:sp>
      <p:sp>
        <p:nvSpPr>
          <p:cNvPr id="32" name="Freeform: Shape 31">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4" name="Group 33">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35" name="Freeform: Shape 34">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6" name="Freeform: Shape 35">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 name="Freeform: Shape 36">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0"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4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3" descr="A screenshot of a phone&#10;&#10;AI-generated content may be incorrect.">
            <a:extLst>
              <a:ext uri="{FF2B5EF4-FFF2-40B4-BE49-F238E27FC236}">
                <a16:creationId xmlns:a16="http://schemas.microsoft.com/office/drawing/2014/main" id="{F50F7BFB-C6EA-DE7B-2927-964486561489}"/>
              </a:ext>
            </a:extLst>
          </p:cNvPr>
          <p:cNvPicPr>
            <a:picLocks noChangeAspect="1"/>
          </p:cNvPicPr>
          <p:nvPr/>
        </p:nvPicPr>
        <p:blipFill>
          <a:blip r:embed="rId2"/>
          <a:stretch>
            <a:fillRect/>
          </a:stretch>
        </p:blipFill>
        <p:spPr>
          <a:xfrm>
            <a:off x="7496859" y="589788"/>
            <a:ext cx="2626269" cy="5678424"/>
          </a:xfrm>
          <a:prstGeom prst="rect">
            <a:avLst/>
          </a:prstGeom>
        </p:spPr>
      </p:pic>
    </p:spTree>
    <p:extLst>
      <p:ext uri="{BB962C8B-B14F-4D97-AF65-F5344CB8AC3E}">
        <p14:creationId xmlns:p14="http://schemas.microsoft.com/office/powerpoint/2010/main" val="672337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504A-FAD0-8C05-039C-B23733FB4A15}"/>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93EFCA87-5C5E-0164-F74C-D0FE604A42BF}"/>
              </a:ext>
            </a:extLst>
          </p:cNvPr>
          <p:cNvSpPr>
            <a:spLocks noGrp="1"/>
          </p:cNvSpPr>
          <p:nvPr>
            <p:ph idx="1"/>
          </p:nvPr>
        </p:nvSpPr>
        <p:spPr/>
        <p:txBody>
          <a:bodyPr/>
          <a:lstStyle/>
          <a:p>
            <a:r>
              <a:rPr lang="en-IN" dirty="0"/>
              <a:t># Get all foods </a:t>
            </a:r>
          </a:p>
          <a:p>
            <a:r>
              <a:rPr lang="en-IN" dirty="0"/>
              <a:t>$ curl http://localhost:3000/</a:t>
            </a:r>
            <a:r>
              <a:rPr lang="en-IN" dirty="0" err="1"/>
              <a:t>api</a:t>
            </a:r>
            <a:r>
              <a:rPr lang="en-IN" dirty="0"/>
              <a:t>/foods </a:t>
            </a:r>
          </a:p>
          <a:p>
            <a:r>
              <a:rPr lang="en-IN" dirty="0"/>
              <a:t>{ "success": true, "data": [ "apple", "banana", "orange", "strawberry", "blueberry", "watermelon", "grape", "pineapple", "mango", "avocado", "carrot", "broccoli", "spinach", "potato", "tomato", "chicken breast", "salmon", "rice", "bread", "egg" ] }</a:t>
            </a:r>
            <a:endParaRPr lang="en-US" dirty="0"/>
          </a:p>
        </p:txBody>
      </p:sp>
    </p:spTree>
    <p:extLst>
      <p:ext uri="{BB962C8B-B14F-4D97-AF65-F5344CB8AC3E}">
        <p14:creationId xmlns:p14="http://schemas.microsoft.com/office/powerpoint/2010/main" val="2779240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6F63-032E-BCB9-8FC7-CD8C783BEF58}"/>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D502384E-1C16-92EC-6C29-763E5FF35559}"/>
              </a:ext>
            </a:extLst>
          </p:cNvPr>
          <p:cNvSpPr>
            <a:spLocks noGrp="1"/>
          </p:cNvSpPr>
          <p:nvPr>
            <p:ph idx="1"/>
          </p:nvPr>
        </p:nvSpPr>
        <p:spPr/>
        <p:txBody>
          <a:bodyPr/>
          <a:lstStyle/>
          <a:p>
            <a:r>
              <a:rPr lang="en-IN"/>
              <a:t># Get a specific food (apple) </a:t>
            </a:r>
          </a:p>
          <a:p>
            <a:r>
              <a:rPr lang="en-IN" dirty="0"/>
              <a:t>$ curl </a:t>
            </a:r>
            <a:r>
              <a:rPr lang="en-IN" dirty="0">
                <a:hlinkClick r:id="rId2"/>
              </a:rPr>
              <a:t>http://localhost:3000/api/foods/apple</a:t>
            </a:r>
            <a:endParaRPr lang="en-IN" dirty="0"/>
          </a:p>
          <a:p>
            <a:r>
              <a:rPr lang="en-IN" dirty="0"/>
              <a:t> { "success": true, "data": { "food": "apple", "calories": 52, "unit": "per 100g" } }</a:t>
            </a:r>
            <a:endParaRPr lang="en-US" dirty="0"/>
          </a:p>
        </p:txBody>
      </p:sp>
    </p:spTree>
    <p:extLst>
      <p:ext uri="{BB962C8B-B14F-4D97-AF65-F5344CB8AC3E}">
        <p14:creationId xmlns:p14="http://schemas.microsoft.com/office/powerpoint/2010/main" val="1902214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9" name="Rectangle 2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DAFA01D-01A5-0479-044B-0E5E3E561049}"/>
              </a:ext>
            </a:extLst>
          </p:cNvPr>
          <p:cNvSpPr>
            <a:spLocks noGrp="1"/>
          </p:cNvSpPr>
          <p:nvPr>
            <p:ph type="title"/>
          </p:nvPr>
        </p:nvSpPr>
        <p:spPr>
          <a:xfrm>
            <a:off x="530352" y="1122363"/>
            <a:ext cx="10072922" cy="1978346"/>
          </a:xfrm>
        </p:spPr>
        <p:txBody>
          <a:bodyPr vert="horz" lIns="91440" tIns="45720" rIns="91440" bIns="45720" rtlCol="0" anchor="b">
            <a:normAutofit/>
          </a:bodyPr>
          <a:lstStyle/>
          <a:p>
            <a:r>
              <a:rPr lang="en-US" sz="4000"/>
              <a:t>Wikipage Link</a:t>
            </a:r>
          </a:p>
        </p:txBody>
      </p:sp>
      <p:sp>
        <p:nvSpPr>
          <p:cNvPr id="31" name="Freeform: Shape 30">
            <a:extLst>
              <a:ext uri="{FF2B5EF4-FFF2-40B4-BE49-F238E27FC236}">
                <a16:creationId xmlns:a16="http://schemas.microsoft.com/office/drawing/2014/main" id="{CBCE96F0-24EE-4BAB-8C00-893EC171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ED444C4E-6A11-4761-8A29-4B2A0578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BF47D306-4FD8-4CAD-82D2-FD4C900AD6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C0BEF343-715B-4B19-9862-2734A1FCD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5DEFB171-510F-4499-9CD0-BC5ACC405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92A2759B-0AF5-4E2E-82AA-813216C89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8366DE17-B6DB-4AF0-9B4C-75A8EFB36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A09F465-4405-48C1-97F4-AA4773F95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A2C1BD7E-5FA9-494F-8D3D-6844C3A33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185BE1E-CAFB-4EFD-944A-39897624F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0E2FBC07-DAEE-3E9F-53BD-25D2CA98FB3D}"/>
              </a:ext>
            </a:extLst>
          </p:cNvPr>
          <p:cNvSpPr>
            <a:spLocks noGrp="1"/>
          </p:cNvSpPr>
          <p:nvPr>
            <p:ph idx="1"/>
          </p:nvPr>
        </p:nvSpPr>
        <p:spPr>
          <a:xfrm>
            <a:off x="530352" y="3509963"/>
            <a:ext cx="10072922" cy="1747837"/>
          </a:xfrm>
        </p:spPr>
        <p:txBody>
          <a:bodyPr vert="horz" lIns="91440" tIns="45720" rIns="91440" bIns="45720" rtlCol="0">
            <a:normAutofit/>
          </a:bodyPr>
          <a:lstStyle/>
          <a:p>
            <a:r>
              <a:rPr lang="en-US" dirty="0"/>
              <a:t>https://</a:t>
            </a:r>
            <a:r>
              <a:rPr lang="en-US" dirty="0" err="1"/>
              <a:t>github.com</a:t>
            </a:r>
            <a:r>
              <a:rPr lang="en-US" dirty="0"/>
              <a:t>/</a:t>
            </a:r>
            <a:r>
              <a:rPr lang="en-US" dirty="0" err="1"/>
              <a:t>htmw</a:t>
            </a:r>
            <a:r>
              <a:rPr lang="en-US" dirty="0"/>
              <a:t>/2025S-The-Innovators/wiki</a:t>
            </a:r>
          </a:p>
        </p:txBody>
      </p:sp>
    </p:spTree>
    <p:extLst>
      <p:ext uri="{BB962C8B-B14F-4D97-AF65-F5344CB8AC3E}">
        <p14:creationId xmlns:p14="http://schemas.microsoft.com/office/powerpoint/2010/main" val="2444721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C6DC-172E-E7CE-85CF-7544D6759D55}"/>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F41CD34D-0C17-692F-9074-77979B8B9313}"/>
              </a:ext>
            </a:extLst>
          </p:cNvPr>
          <p:cNvSpPr>
            <a:spLocks noGrp="1"/>
          </p:cNvSpPr>
          <p:nvPr>
            <p:ph idx="1"/>
          </p:nvPr>
        </p:nvSpPr>
        <p:spPr/>
        <p:txBody>
          <a:bodyPr/>
          <a:lstStyle/>
          <a:p>
            <a:pPr marL="342900" indent="-342900">
              <a:buFont typeface="Arial" panose="020B0604020202020204" pitchFamily="34" charset="0"/>
              <a:buChar char="•"/>
            </a:pPr>
            <a:r>
              <a:rPr lang="en-US" dirty="0"/>
              <a:t>Fixing Stories Completed</a:t>
            </a:r>
          </a:p>
        </p:txBody>
      </p:sp>
    </p:spTree>
    <p:extLst>
      <p:ext uri="{BB962C8B-B14F-4D97-AF65-F5344CB8AC3E}">
        <p14:creationId xmlns:p14="http://schemas.microsoft.com/office/powerpoint/2010/main" val="4192675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8D8A-1424-B7F9-5A83-875F6DFD0E89}"/>
              </a:ext>
            </a:extLst>
          </p:cNvPr>
          <p:cNvSpPr>
            <a:spLocks noGrp="1"/>
          </p:cNvSpPr>
          <p:nvPr>
            <p:ph type="title"/>
          </p:nvPr>
        </p:nvSpPr>
        <p:spPr/>
        <p:txBody>
          <a:bodyPr/>
          <a:lstStyle/>
          <a:p>
            <a:r>
              <a:rPr lang="en-US" dirty="0"/>
              <a:t>Live Demo</a:t>
            </a:r>
          </a:p>
        </p:txBody>
      </p:sp>
      <p:sp>
        <p:nvSpPr>
          <p:cNvPr id="3" name="Content Placeholder 2">
            <a:extLst>
              <a:ext uri="{FF2B5EF4-FFF2-40B4-BE49-F238E27FC236}">
                <a16:creationId xmlns:a16="http://schemas.microsoft.com/office/drawing/2014/main" id="{A95387DD-7D01-DF12-380F-E4AE5B13303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40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 name="Freeform: Shape 1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DD8BFAE-4EC2-4D7B-5164-19DD7C01F1B4}"/>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b="1"/>
              <a:t>Project Description</a:t>
            </a:r>
            <a:endParaRPr lang="en-US" sz="4000"/>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3" name="Freeform: Shape 42">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screenshot of a project&#10;&#10;AI-generated content may be incorrect.">
            <a:extLst>
              <a:ext uri="{FF2B5EF4-FFF2-40B4-BE49-F238E27FC236}">
                <a16:creationId xmlns:a16="http://schemas.microsoft.com/office/drawing/2014/main" id="{F9FEDBA7-67B3-ABCB-F22C-7A9718880F35}"/>
              </a:ext>
            </a:extLst>
          </p:cNvPr>
          <p:cNvPicPr>
            <a:picLocks noGrp="1" noChangeAspect="1"/>
          </p:cNvPicPr>
          <p:nvPr>
            <p:ph idx="1"/>
          </p:nvPr>
        </p:nvPicPr>
        <p:blipFill>
          <a:blip r:embed="rId2"/>
          <a:stretch>
            <a:fillRect/>
          </a:stretch>
        </p:blipFill>
        <p:spPr>
          <a:xfrm>
            <a:off x="5166289" y="589788"/>
            <a:ext cx="5593247" cy="5678424"/>
          </a:xfrm>
          <a:prstGeom prst="rect">
            <a:avLst/>
          </a:prstGeom>
        </p:spPr>
      </p:pic>
      <p:sp>
        <p:nvSpPr>
          <p:cNvPr id="45" name="Freeform: Shape 44">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 name="Group 46">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8" name="Freeform: Shape 47">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Freeform: Shape 48">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6649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8CB003C-515C-E246-5B94-79F5525048B0}"/>
              </a:ext>
            </a:extLst>
          </p:cNvPr>
          <p:cNvSpPr>
            <a:spLocks noGrp="1"/>
          </p:cNvSpPr>
          <p:nvPr>
            <p:ph type="title"/>
          </p:nvPr>
        </p:nvSpPr>
        <p:spPr>
          <a:xfrm>
            <a:off x="525717" y="696952"/>
            <a:ext cx="10077196" cy="821794"/>
          </a:xfrm>
        </p:spPr>
        <p:txBody>
          <a:bodyPr>
            <a:normAutofit/>
          </a:bodyPr>
          <a:lstStyle/>
          <a:p>
            <a:r>
              <a:rPr lang="en-US" dirty="0"/>
              <a:t>Team Working Agreement</a:t>
            </a:r>
          </a:p>
        </p:txBody>
      </p:sp>
      <p:grpSp>
        <p:nvGrpSpPr>
          <p:cNvPr id="26"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27"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9"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2"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4" name="Freeform: Shape 3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AAF8810D-1C38-A52E-B63A-53B599FF3B80}"/>
              </a:ext>
            </a:extLst>
          </p:cNvPr>
          <p:cNvGraphicFramePr>
            <a:graphicFrameLocks noGrp="1"/>
          </p:cNvGraphicFramePr>
          <p:nvPr>
            <p:ph idx="1"/>
            <p:extLst>
              <p:ext uri="{D42A27DB-BD31-4B8C-83A1-F6EECF244321}">
                <p14:modId xmlns:p14="http://schemas.microsoft.com/office/powerpoint/2010/main" val="3159322668"/>
              </p:ext>
            </p:extLst>
          </p:nvPr>
        </p:nvGraphicFramePr>
        <p:xfrm>
          <a:off x="525462" y="1575561"/>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25AFF56-7C32-BFD1-06B2-AFB5C0474863}"/>
              </a:ext>
            </a:extLst>
          </p:cNvPr>
          <p:cNvSpPr txBox="1"/>
          <p:nvPr/>
        </p:nvSpPr>
        <p:spPr>
          <a:xfrm>
            <a:off x="9053763" y="5558126"/>
            <a:ext cx="3138237" cy="1292662"/>
          </a:xfrm>
          <a:prstGeom prst="rect">
            <a:avLst/>
          </a:prstGeom>
          <a:noFill/>
        </p:spPr>
        <p:txBody>
          <a:bodyPr wrap="square" rtlCol="0">
            <a:spAutoFit/>
          </a:bodyPr>
          <a:lstStyle/>
          <a:p>
            <a:r>
              <a:rPr lang="en-US" sz="1200" b="1" dirty="0"/>
              <a:t>Agreed by:</a:t>
            </a:r>
          </a:p>
          <a:p>
            <a:pPr marL="171450" indent="-171450">
              <a:buFont typeface="Arial" panose="020B0604020202020204" pitchFamily="34" charset="0"/>
              <a:buChar char="•"/>
            </a:pPr>
            <a:r>
              <a:rPr lang="en-IN" sz="1100" dirty="0" err="1"/>
              <a:t>Ranjitha</a:t>
            </a:r>
            <a:r>
              <a:rPr lang="en-IN" sz="1100" dirty="0"/>
              <a:t> </a:t>
            </a:r>
            <a:r>
              <a:rPr lang="en-IN" sz="1100" dirty="0" err="1"/>
              <a:t>Durgasi</a:t>
            </a:r>
            <a:endParaRPr lang="en-IN" sz="1100" dirty="0"/>
          </a:p>
          <a:p>
            <a:pPr marL="171450" indent="-171450">
              <a:buFont typeface="Arial" panose="020B0604020202020204" pitchFamily="34" charset="0"/>
              <a:buChar char="•"/>
            </a:pPr>
            <a:r>
              <a:rPr lang="en-IN" sz="1100" dirty="0" err="1"/>
              <a:t>Nikhitha</a:t>
            </a:r>
            <a:r>
              <a:rPr lang="en-IN" sz="1100" dirty="0"/>
              <a:t> Reddy </a:t>
            </a:r>
            <a:r>
              <a:rPr lang="en-IN" sz="1100" dirty="0" err="1"/>
              <a:t>Nallanagula</a:t>
            </a:r>
            <a:endParaRPr lang="en-IN" sz="1100" dirty="0"/>
          </a:p>
          <a:p>
            <a:pPr marL="171450" indent="-171450">
              <a:buFont typeface="Arial" panose="020B0604020202020204" pitchFamily="34" charset="0"/>
              <a:buChar char="•"/>
            </a:pPr>
            <a:r>
              <a:rPr lang="en-IN" sz="1100" dirty="0"/>
              <a:t>Harshitha </a:t>
            </a:r>
            <a:r>
              <a:rPr lang="en-IN" sz="1100" dirty="0" err="1"/>
              <a:t>Korapati</a:t>
            </a:r>
            <a:r>
              <a:rPr lang="en-IN" sz="1100" dirty="0"/>
              <a:t> Murali</a:t>
            </a:r>
          </a:p>
          <a:p>
            <a:pPr marL="171450" indent="-171450">
              <a:buFont typeface="Arial" panose="020B0604020202020204" pitchFamily="34" charset="0"/>
              <a:buChar char="•"/>
            </a:pPr>
            <a:r>
              <a:rPr lang="en-IN" sz="1100" dirty="0"/>
              <a:t>Sai Bhargav Ram </a:t>
            </a:r>
            <a:r>
              <a:rPr lang="en-IN" sz="1100" dirty="0" err="1"/>
              <a:t>Koduru</a:t>
            </a:r>
            <a:endParaRPr lang="en-IN" sz="1100" dirty="0"/>
          </a:p>
          <a:p>
            <a:pPr marL="171450" indent="-171450">
              <a:buFont typeface="Arial" panose="020B0604020202020204" pitchFamily="34" charset="0"/>
              <a:buChar char="•"/>
            </a:pPr>
            <a:r>
              <a:rPr lang="en-IN" sz="1100" dirty="0" err="1"/>
              <a:t>Saikumar</a:t>
            </a:r>
            <a:r>
              <a:rPr lang="en-IN" sz="1100" dirty="0"/>
              <a:t> Gone</a:t>
            </a:r>
          </a:p>
          <a:p>
            <a:pPr marL="171450" indent="-171450">
              <a:buFont typeface="Arial" panose="020B0604020202020204" pitchFamily="34" charset="0"/>
              <a:buChar char="•"/>
            </a:pPr>
            <a:r>
              <a:rPr lang="en-IN" sz="1100" dirty="0" err="1"/>
              <a:t>Kariveda</a:t>
            </a:r>
            <a:r>
              <a:rPr lang="en-IN" sz="1100" dirty="0"/>
              <a:t> </a:t>
            </a:r>
            <a:r>
              <a:rPr lang="en-IN" sz="1100" dirty="0" err="1"/>
              <a:t>Vikranth</a:t>
            </a:r>
            <a:r>
              <a:rPr lang="en-IN" sz="1100" dirty="0"/>
              <a:t> Reddy</a:t>
            </a:r>
            <a:endParaRPr lang="en-US" sz="1100" dirty="0"/>
          </a:p>
        </p:txBody>
      </p:sp>
    </p:spTree>
    <p:extLst>
      <p:ext uri="{BB962C8B-B14F-4D97-AF65-F5344CB8AC3E}">
        <p14:creationId xmlns:p14="http://schemas.microsoft.com/office/powerpoint/2010/main" val="470645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12E0E9B-476F-3586-24B8-E77BEF960E8D}"/>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1033" name="Freeform: Shape 10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0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91D084E4-1779-3A9F-1FE6-A952D077E06B}"/>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a:t>Sneha (Fitness Freak)</a:t>
            </a:r>
          </a:p>
          <a:p>
            <a:pPr>
              <a:lnSpc>
                <a:spcPct val="100000"/>
              </a:lnSpc>
              <a:buFont typeface="Arial" panose="020B0604020202020204" pitchFamily="34" charset="0"/>
              <a:buChar char="•"/>
            </a:pPr>
            <a:r>
              <a:rPr lang="en-IN" sz="1400" b="1" dirty="0"/>
              <a:t>Age:</a:t>
            </a:r>
            <a:r>
              <a:rPr lang="en-IN" sz="1400" dirty="0"/>
              <a:t> 28</a:t>
            </a:r>
          </a:p>
          <a:p>
            <a:pPr>
              <a:lnSpc>
                <a:spcPct val="100000"/>
              </a:lnSpc>
              <a:buFont typeface="Arial" panose="020B0604020202020204" pitchFamily="34" charset="0"/>
              <a:buChar char="•"/>
            </a:pPr>
            <a:r>
              <a:rPr lang="en-IN" sz="1400" b="1" dirty="0"/>
              <a:t>Occupation:</a:t>
            </a:r>
            <a:r>
              <a:rPr lang="en-IN" sz="1400" dirty="0"/>
              <a:t> Marketing Specialist</a:t>
            </a:r>
          </a:p>
          <a:p>
            <a:pPr>
              <a:lnSpc>
                <a:spcPct val="100000"/>
              </a:lnSpc>
              <a:buFont typeface="Arial" panose="020B0604020202020204" pitchFamily="34" charset="0"/>
              <a:buChar char="•"/>
            </a:pPr>
            <a:r>
              <a:rPr lang="en-IN" sz="1400" b="1" dirty="0"/>
              <a:t>Goals:</a:t>
            </a:r>
            <a:r>
              <a:rPr lang="en-IN" sz="1400" dirty="0"/>
              <a:t> To build muscle and maintain a healthy diet.</a:t>
            </a:r>
          </a:p>
          <a:p>
            <a:pPr>
              <a:lnSpc>
                <a:spcPct val="100000"/>
              </a:lnSpc>
              <a:buFont typeface="Arial" panose="020B0604020202020204" pitchFamily="34" charset="0"/>
              <a:buChar char="•"/>
            </a:pPr>
            <a:r>
              <a:rPr lang="en-IN" sz="1400" b="1" dirty="0"/>
              <a:t>Challenges:</a:t>
            </a:r>
            <a:r>
              <a:rPr lang="en-IN" sz="1400" dirty="0"/>
              <a:t> Finds it time-consuming to manually log every meal and calculate macros (proteins, carbs, fats).</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Sneha can take photos of her meals to instantly track nutrients, saving time and keeping her fitness plan on track.</a:t>
            </a:r>
          </a:p>
          <a:p>
            <a:pPr>
              <a:lnSpc>
                <a:spcPct val="100000"/>
              </a:lnSpc>
            </a:pPr>
            <a:endParaRPr lang="en-US" sz="1400" dirty="0"/>
          </a:p>
        </p:txBody>
      </p:sp>
      <p:sp>
        <p:nvSpPr>
          <p:cNvPr id="1043" name="Freeform: Shape 104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45" name="Group 104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46" name="Freeform: Shape 104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7" name="Freeform: Shape 104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8" name="Freeform: Shape 104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5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erson with long hair and earrings&#10;&#10;AI-generated content may be incorrect.">
            <a:extLst>
              <a:ext uri="{FF2B5EF4-FFF2-40B4-BE49-F238E27FC236}">
                <a16:creationId xmlns:a16="http://schemas.microsoft.com/office/drawing/2014/main" id="{9D5B3559-7D8D-C213-2F58-AE7152BA37C1}"/>
              </a:ext>
            </a:extLst>
          </p:cNvPr>
          <p:cNvPicPr>
            <a:picLocks noChangeAspect="1"/>
          </p:cNvPicPr>
          <p:nvPr/>
        </p:nvPicPr>
        <p:blipFill>
          <a:blip r:embed="rId2"/>
          <a:stretch>
            <a:fillRect/>
          </a:stretch>
        </p:blipFill>
        <p:spPr>
          <a:xfrm>
            <a:off x="5558463" y="1629139"/>
            <a:ext cx="6302084" cy="3529167"/>
          </a:xfrm>
          <a:prstGeom prst="rect">
            <a:avLst/>
          </a:prstGeom>
        </p:spPr>
      </p:pic>
    </p:spTree>
    <p:extLst>
      <p:ext uri="{BB962C8B-B14F-4D97-AF65-F5344CB8AC3E}">
        <p14:creationId xmlns:p14="http://schemas.microsoft.com/office/powerpoint/2010/main" val="1325346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81" name="Rectangle 208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6E0EC20-6629-B31D-8A0D-8C8BBB293D5A}"/>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2083" name="Freeform: Shape 208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8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208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8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8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8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9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9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B9499E14-0919-3F23-D785-2EDC00B90BCF}"/>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a:t>Surya cook (Busy Professional)</a:t>
            </a:r>
          </a:p>
          <a:p>
            <a:pPr>
              <a:lnSpc>
                <a:spcPct val="100000"/>
              </a:lnSpc>
              <a:buFont typeface="Arial" panose="020B0604020202020204" pitchFamily="34" charset="0"/>
              <a:buChar char="•"/>
            </a:pPr>
            <a:r>
              <a:rPr lang="en-IN" sz="1400" b="1" dirty="0"/>
              <a:t>Age:</a:t>
            </a:r>
            <a:r>
              <a:rPr lang="en-IN" sz="1400" dirty="0"/>
              <a:t> 35</a:t>
            </a:r>
          </a:p>
          <a:p>
            <a:pPr>
              <a:lnSpc>
                <a:spcPct val="100000"/>
              </a:lnSpc>
              <a:buFont typeface="Arial" panose="020B0604020202020204" pitchFamily="34" charset="0"/>
              <a:buChar char="•"/>
            </a:pPr>
            <a:r>
              <a:rPr lang="en-IN" sz="1400" b="1" dirty="0"/>
              <a:t>Occupation:</a:t>
            </a:r>
            <a:r>
              <a:rPr lang="en-IN" sz="1400" dirty="0"/>
              <a:t> Software Engineer</a:t>
            </a:r>
          </a:p>
          <a:p>
            <a:pPr>
              <a:lnSpc>
                <a:spcPct val="100000"/>
              </a:lnSpc>
              <a:buFont typeface="Arial" panose="020B0604020202020204" pitchFamily="34" charset="0"/>
              <a:buChar char="•"/>
            </a:pPr>
            <a:r>
              <a:rPr lang="en-IN" sz="1400" b="1" dirty="0"/>
              <a:t>Goals:</a:t>
            </a:r>
            <a:r>
              <a:rPr lang="en-IN" sz="1400" dirty="0"/>
              <a:t> To lose weight and adopt healthier eating habits.</a:t>
            </a:r>
          </a:p>
          <a:p>
            <a:pPr>
              <a:lnSpc>
                <a:spcPct val="100000"/>
              </a:lnSpc>
              <a:buFont typeface="Arial" panose="020B0604020202020204" pitchFamily="34" charset="0"/>
              <a:buChar char="•"/>
            </a:pPr>
            <a:r>
              <a:rPr lang="en-IN" sz="1400" b="1" dirty="0"/>
              <a:t>Challenges:</a:t>
            </a:r>
            <a:r>
              <a:rPr lang="en-IN" sz="1400" dirty="0"/>
              <a:t> Limited time to research or record calorie information due to his demanding work schedule.</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The app’s photo recognition and barcode scanner allow cooking to quickly track meals, making calorie management fit seamlessly into his day.</a:t>
            </a:r>
          </a:p>
          <a:p>
            <a:pPr>
              <a:lnSpc>
                <a:spcPct val="100000"/>
              </a:lnSpc>
            </a:pPr>
            <a:endParaRPr lang="en-US" sz="1400" dirty="0"/>
          </a:p>
        </p:txBody>
      </p:sp>
      <p:pic>
        <p:nvPicPr>
          <p:cNvPr id="5" name="Picture 4" descr="A person in a white shirt&#10;&#10;AI-generated content may be incorrect.">
            <a:extLst>
              <a:ext uri="{FF2B5EF4-FFF2-40B4-BE49-F238E27FC236}">
                <a16:creationId xmlns:a16="http://schemas.microsoft.com/office/drawing/2014/main" id="{86D3486C-1AEE-15AF-1F96-358501DF0E55}"/>
              </a:ext>
            </a:extLst>
          </p:cNvPr>
          <p:cNvPicPr>
            <a:picLocks noChangeAspect="1"/>
          </p:cNvPicPr>
          <p:nvPr/>
        </p:nvPicPr>
        <p:blipFill>
          <a:blip r:embed="rId2"/>
          <a:srcRect l="31866" r="2412"/>
          <a:stretch/>
        </p:blipFill>
        <p:spPr>
          <a:xfrm>
            <a:off x="6800226" y="564012"/>
            <a:ext cx="4809065" cy="4869359"/>
          </a:xfrm>
          <a:prstGeom prst="rect">
            <a:avLst/>
          </a:prstGeom>
        </p:spPr>
      </p:pic>
      <p:sp>
        <p:nvSpPr>
          <p:cNvPr id="2093" name="Freeform: Shape 209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95" name="Group 209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096" name="Freeform: Shape 209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7" name="Freeform: Shape 209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8" name="Freeform: Shape 209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0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93823725"/>
      </p:ext>
    </p:extLst>
  </p:cSld>
  <p:clrMapOvr>
    <a:masterClrMapping/>
  </p:clrMapOvr>
</p:sld>
</file>

<file path=ppt/theme/theme1.xml><?xml version="1.0" encoding="utf-8"?>
<a:theme xmlns:a="http://schemas.openxmlformats.org/drawingml/2006/main" name="RocaVTI">
  <a:themeElements>
    <a:clrScheme name="AnalogousFromRegularSeed_2SEEDS">
      <a:dk1>
        <a:srgbClr val="000000"/>
      </a:dk1>
      <a:lt1>
        <a:srgbClr val="FFFFFF"/>
      </a:lt1>
      <a:dk2>
        <a:srgbClr val="351E22"/>
      </a:dk2>
      <a:lt2>
        <a:srgbClr val="E8E2E3"/>
      </a:lt2>
      <a:accent1>
        <a:srgbClr val="3BB195"/>
      </a:accent1>
      <a:accent2>
        <a:srgbClr val="47B56D"/>
      </a:accent2>
      <a:accent3>
        <a:srgbClr val="4BACC0"/>
      </a:accent3>
      <a:accent4>
        <a:srgbClr val="B13B81"/>
      </a:accent4>
      <a:accent5>
        <a:srgbClr val="C34D61"/>
      </a:accent5>
      <a:accent6>
        <a:srgbClr val="B1583B"/>
      </a:accent6>
      <a:hlink>
        <a:srgbClr val="BF3F5E"/>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527</TotalTime>
  <Words>3279</Words>
  <Application>Microsoft Macintosh PowerPoint</Application>
  <PresentationFormat>Widescreen</PresentationFormat>
  <Paragraphs>576</Paragraphs>
  <Slides>50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Aptos</vt:lpstr>
      <vt:lpstr>Arial</vt:lpstr>
      <vt:lpstr>Avenir Next LT Pro</vt:lpstr>
      <vt:lpstr>Avenir Next LT Pro Light</vt:lpstr>
      <vt:lpstr>Georgia Pro Semibold</vt:lpstr>
      <vt:lpstr>Lato</vt:lpstr>
      <vt:lpstr>RocaVTI</vt:lpstr>
      <vt:lpstr>CalorieMate</vt:lpstr>
      <vt:lpstr>Agenda</vt:lpstr>
      <vt:lpstr>Team Member Roles and Responsibilities</vt:lpstr>
      <vt:lpstr>Team Member Roles and Responsibilities</vt:lpstr>
      <vt:lpstr>Improvements</vt:lpstr>
      <vt:lpstr>Project Description</vt:lpstr>
      <vt:lpstr>Team Working Agreement</vt:lpstr>
      <vt:lpstr>Persona</vt:lpstr>
      <vt:lpstr>Persona</vt:lpstr>
      <vt:lpstr>Persona</vt:lpstr>
      <vt:lpstr>MVP</vt:lpstr>
      <vt:lpstr>Technologies</vt:lpstr>
      <vt:lpstr>Technologies</vt:lpstr>
      <vt:lpstr>Technologies</vt:lpstr>
      <vt:lpstr>Algorithm</vt:lpstr>
      <vt:lpstr>Architecture Diagram</vt:lpstr>
      <vt:lpstr>Context diagram</vt:lpstr>
      <vt:lpstr>ER Diagram</vt:lpstr>
      <vt:lpstr>Sequence Diagram</vt:lpstr>
      <vt:lpstr>State Diagram</vt:lpstr>
      <vt:lpstr>Class Diagram</vt:lpstr>
      <vt:lpstr>Product Backlog</vt:lpstr>
      <vt:lpstr>Product Backlog</vt:lpstr>
      <vt:lpstr>Product Backlog</vt:lpstr>
      <vt:lpstr>Product Backlog</vt:lpstr>
      <vt:lpstr>Product Backlog</vt:lpstr>
      <vt:lpstr>Product Backlog</vt:lpstr>
      <vt:lpstr>Sprint 2 Backlog</vt:lpstr>
      <vt:lpstr>Sprint 2 Backlog</vt:lpstr>
      <vt:lpstr>Test Cases</vt:lpstr>
      <vt:lpstr>Test Cases</vt:lpstr>
      <vt:lpstr>Test Cases</vt:lpstr>
      <vt:lpstr>Test Cases</vt:lpstr>
      <vt:lpstr>Completed Stories Sprint 2</vt:lpstr>
      <vt:lpstr>Team Velocity</vt:lpstr>
      <vt:lpstr>Historical Team Velocity</vt:lpstr>
      <vt:lpstr>Burndown Chart</vt:lpstr>
      <vt:lpstr>Completed/Committed Ratio</vt:lpstr>
      <vt:lpstr>Retrospective</vt:lpstr>
      <vt:lpstr>Sprint 3 Planning</vt:lpstr>
      <vt:lpstr>Sprint 3 Planning</vt:lpstr>
      <vt:lpstr>Application Screenshots</vt:lpstr>
      <vt:lpstr>Application Screenshots</vt:lpstr>
      <vt:lpstr>Application Screenshots</vt:lpstr>
      <vt:lpstr>Application Screenshots</vt:lpstr>
      <vt:lpstr>Application Screenshots</vt:lpstr>
      <vt:lpstr>API</vt:lpstr>
      <vt:lpstr>API</vt:lpstr>
      <vt:lpstr>Wikipage Link</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Rajanala, Ms. Malavika</dc:creator>
  <cp:lastModifiedBy>Rajanala, Ms. Malavika</cp:lastModifiedBy>
  <cp:revision>26</cp:revision>
  <dcterms:created xsi:type="dcterms:W3CDTF">2025-02-10T06:56:32Z</dcterms:created>
  <dcterms:modified xsi:type="dcterms:W3CDTF">2025-04-10T03:14:13Z</dcterms:modified>
</cp:coreProperties>
</file>